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3" r:id="rId5"/>
    <p:sldMasterId id="2147483678" r:id="rId6"/>
  </p:sldMasterIdLst>
  <p:notesMasterIdLst>
    <p:notesMasterId r:id="rId35"/>
  </p:notesMasterIdLst>
  <p:handoutMasterIdLst>
    <p:handoutMasterId r:id="rId36"/>
  </p:handoutMasterIdLst>
  <p:sldIdLst>
    <p:sldId id="1139" r:id="rId7"/>
    <p:sldId id="614" r:id="rId8"/>
    <p:sldId id="615" r:id="rId9"/>
    <p:sldId id="1141" r:id="rId10"/>
    <p:sldId id="1140" r:id="rId11"/>
    <p:sldId id="1144" r:id="rId12"/>
    <p:sldId id="1143" r:id="rId13"/>
    <p:sldId id="1145" r:id="rId14"/>
    <p:sldId id="1146" r:id="rId15"/>
    <p:sldId id="1148" r:id="rId16"/>
    <p:sldId id="1149" r:id="rId17"/>
    <p:sldId id="1147" r:id="rId18"/>
    <p:sldId id="1150" r:id="rId19"/>
    <p:sldId id="1151" r:id="rId20"/>
    <p:sldId id="1162" r:id="rId21"/>
    <p:sldId id="1161" r:id="rId22"/>
    <p:sldId id="1164" r:id="rId23"/>
    <p:sldId id="1163" r:id="rId24"/>
    <p:sldId id="1152" r:id="rId25"/>
    <p:sldId id="1153" r:id="rId26"/>
    <p:sldId id="1154" r:id="rId27"/>
    <p:sldId id="1155" r:id="rId28"/>
    <p:sldId id="1156" r:id="rId29"/>
    <p:sldId id="1157" r:id="rId30"/>
    <p:sldId id="1158" r:id="rId31"/>
    <p:sldId id="1159" r:id="rId32"/>
    <p:sldId id="1160" r:id="rId33"/>
    <p:sldId id="1165" r:id="rId34"/>
  </p:sldIdLst>
  <p:sldSz cx="9144000" cy="6858000" type="screen4x3"/>
  <p:notesSz cx="6800850" cy="99329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7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YEUX Cécile" initials="JC" lastIdx="3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A21D"/>
    <a:srgbClr val="E1EFED"/>
    <a:srgbClr val="A8D0CB"/>
    <a:srgbClr val="97FF9F"/>
    <a:srgbClr val="101911"/>
    <a:srgbClr val="5C7C70"/>
    <a:srgbClr val="C3DFDC"/>
    <a:srgbClr val="E4B2BF"/>
    <a:srgbClr val="90C2E5"/>
    <a:srgbClr val="C55B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1630C6-C25D-436F-9AB8-31A9053EEF0B}" v="2" dt="2026-04-09T08:12:11.450"/>
  </p1510:revLst>
</p1510:revInfo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77908" autoAdjust="0"/>
  </p:normalViewPr>
  <p:slideViewPr>
    <p:cSldViewPr snapToGrid="0">
      <p:cViewPr varScale="1">
        <p:scale>
          <a:sx n="64" d="100"/>
          <a:sy n="64" d="100"/>
        </p:scale>
        <p:origin x="2054" y="86"/>
      </p:cViewPr>
      <p:guideLst>
        <p:guide orient="horz" pos="212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376"/>
    </p:cViewPr>
  </p:sorterViewPr>
  <p:notesViewPr>
    <p:cSldViewPr snapToGrid="0">
      <p:cViewPr>
        <p:scale>
          <a:sx n="1" d="2"/>
          <a:sy n="1" d="2"/>
        </p:scale>
        <p:origin x="2716" y="-112"/>
      </p:cViewPr>
      <p:guideLst>
        <p:guide orient="horz" pos="3080"/>
        <p:guide pos="21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microsoft.com/office/2016/11/relationships/changesInfo" Target="changesInfos/changesInfo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FEVRE Marina" userId="3e0303ac-54fa-4f90-b2a7-66c52bff5d6e" providerId="ADAL" clId="{724674F9-63FF-4A5A-B462-D069B437A947}"/>
    <pc:docChg chg="custSel modSld">
      <pc:chgData name="LEFEVRE Marina" userId="3e0303ac-54fa-4f90-b2a7-66c52bff5d6e" providerId="ADAL" clId="{724674F9-63FF-4A5A-B462-D069B437A947}" dt="2026-04-09T08:16:41.433" v="246" actId="1076"/>
      <pc:docMkLst>
        <pc:docMk/>
      </pc:docMkLst>
      <pc:sldChg chg="delSp modSp mod">
        <pc:chgData name="LEFEVRE Marina" userId="3e0303ac-54fa-4f90-b2a7-66c52bff5d6e" providerId="ADAL" clId="{724674F9-63FF-4A5A-B462-D069B437A947}" dt="2026-04-09T07:55:20.581" v="35" actId="1076"/>
        <pc:sldMkLst>
          <pc:docMk/>
          <pc:sldMk cId="2614206036" sldId="1140"/>
        </pc:sldMkLst>
        <pc:spChg chg="mod">
          <ac:chgData name="LEFEVRE Marina" userId="3e0303ac-54fa-4f90-b2a7-66c52bff5d6e" providerId="ADAL" clId="{724674F9-63FF-4A5A-B462-D069B437A947}" dt="2026-04-09T07:53:55.258" v="16" actId="1076"/>
          <ac:spMkLst>
            <pc:docMk/>
            <pc:sldMk cId="2614206036" sldId="1140"/>
            <ac:spMk id="9" creationId="{6109FAA3-5BBA-E709-0534-8C99A6C06C41}"/>
          </ac:spMkLst>
        </pc:spChg>
        <pc:spChg chg="del mod">
          <ac:chgData name="LEFEVRE Marina" userId="3e0303ac-54fa-4f90-b2a7-66c52bff5d6e" providerId="ADAL" clId="{724674F9-63FF-4A5A-B462-D069B437A947}" dt="2026-04-09T07:54:49.505" v="30" actId="478"/>
          <ac:spMkLst>
            <pc:docMk/>
            <pc:sldMk cId="2614206036" sldId="1140"/>
            <ac:spMk id="11" creationId="{8CCDE7FF-E0C3-AA02-7A17-871B30F49F4C}"/>
          </ac:spMkLst>
        </pc:spChg>
        <pc:picChg chg="mod">
          <ac:chgData name="LEFEVRE Marina" userId="3e0303ac-54fa-4f90-b2a7-66c52bff5d6e" providerId="ADAL" clId="{724674F9-63FF-4A5A-B462-D069B437A947}" dt="2026-04-09T07:55:17.935" v="34" actId="1076"/>
          <ac:picMkLst>
            <pc:docMk/>
            <pc:sldMk cId="2614206036" sldId="1140"/>
            <ac:picMk id="6" creationId="{CEE0CDCC-0147-B286-A409-8EC1DF636197}"/>
          </ac:picMkLst>
        </pc:picChg>
        <pc:picChg chg="mod">
          <ac:chgData name="LEFEVRE Marina" userId="3e0303ac-54fa-4f90-b2a7-66c52bff5d6e" providerId="ADAL" clId="{724674F9-63FF-4A5A-B462-D069B437A947}" dt="2026-04-09T07:55:20.581" v="35" actId="1076"/>
          <ac:picMkLst>
            <pc:docMk/>
            <pc:sldMk cId="2614206036" sldId="1140"/>
            <ac:picMk id="8" creationId="{3F68D62B-163A-ABB3-44D8-C7D55A974F8E}"/>
          </ac:picMkLst>
        </pc:picChg>
      </pc:sldChg>
      <pc:sldChg chg="modSp mod">
        <pc:chgData name="LEFEVRE Marina" userId="3e0303ac-54fa-4f90-b2a7-66c52bff5d6e" providerId="ADAL" clId="{724674F9-63FF-4A5A-B462-D069B437A947}" dt="2026-04-09T08:07:44.784" v="161" actId="404"/>
        <pc:sldMkLst>
          <pc:docMk/>
          <pc:sldMk cId="73958807" sldId="1141"/>
        </pc:sldMkLst>
        <pc:spChg chg="mod">
          <ac:chgData name="LEFEVRE Marina" userId="3e0303ac-54fa-4f90-b2a7-66c52bff5d6e" providerId="ADAL" clId="{724674F9-63FF-4A5A-B462-D069B437A947}" dt="2026-04-09T07:56:33.562" v="47" actId="113"/>
          <ac:spMkLst>
            <pc:docMk/>
            <pc:sldMk cId="73958807" sldId="1141"/>
            <ac:spMk id="5" creationId="{E6180B8A-EE71-8410-D25B-4DB30285C025}"/>
          </ac:spMkLst>
        </pc:spChg>
        <pc:spChg chg="mod">
          <ac:chgData name="LEFEVRE Marina" userId="3e0303ac-54fa-4f90-b2a7-66c52bff5d6e" providerId="ADAL" clId="{724674F9-63FF-4A5A-B462-D069B437A947}" dt="2026-04-09T08:07:44.784" v="161" actId="404"/>
          <ac:spMkLst>
            <pc:docMk/>
            <pc:sldMk cId="73958807" sldId="1141"/>
            <ac:spMk id="7" creationId="{9355C4BF-AB83-1B9B-CD23-214B292476E8}"/>
          </ac:spMkLst>
        </pc:spChg>
      </pc:sldChg>
      <pc:sldChg chg="modSp mod">
        <pc:chgData name="LEFEVRE Marina" userId="3e0303ac-54fa-4f90-b2a7-66c52bff5d6e" providerId="ADAL" clId="{724674F9-63FF-4A5A-B462-D069B437A947}" dt="2026-04-09T08:08:07.722" v="167" actId="14100"/>
        <pc:sldMkLst>
          <pc:docMk/>
          <pc:sldMk cId="3860377820" sldId="1143"/>
        </pc:sldMkLst>
        <pc:spChg chg="mod">
          <ac:chgData name="LEFEVRE Marina" userId="3e0303ac-54fa-4f90-b2a7-66c52bff5d6e" providerId="ADAL" clId="{724674F9-63FF-4A5A-B462-D069B437A947}" dt="2026-04-09T08:08:07.722" v="167" actId="14100"/>
          <ac:spMkLst>
            <pc:docMk/>
            <pc:sldMk cId="3860377820" sldId="1143"/>
            <ac:spMk id="2" creationId="{181D9F03-E7DF-61B7-4B33-02F7AEE351E7}"/>
          </ac:spMkLst>
        </pc:spChg>
        <pc:spChg chg="mod">
          <ac:chgData name="LEFEVRE Marina" userId="3e0303ac-54fa-4f90-b2a7-66c52bff5d6e" providerId="ADAL" clId="{724674F9-63FF-4A5A-B462-D069B437A947}" dt="2026-04-09T07:58:30.203" v="58" actId="1076"/>
          <ac:spMkLst>
            <pc:docMk/>
            <pc:sldMk cId="3860377820" sldId="1143"/>
            <ac:spMk id="9" creationId="{065BAC6B-90ED-9B65-CBC9-2D94E638F645}"/>
          </ac:spMkLst>
        </pc:spChg>
      </pc:sldChg>
      <pc:sldChg chg="modSp mod">
        <pc:chgData name="LEFEVRE Marina" userId="3e0303ac-54fa-4f90-b2a7-66c52bff5d6e" providerId="ADAL" clId="{724674F9-63FF-4A5A-B462-D069B437A947}" dt="2026-04-09T08:07:59.902" v="164" actId="1076"/>
        <pc:sldMkLst>
          <pc:docMk/>
          <pc:sldMk cId="3502847920" sldId="1144"/>
        </pc:sldMkLst>
        <pc:spChg chg="mod">
          <ac:chgData name="LEFEVRE Marina" userId="3e0303ac-54fa-4f90-b2a7-66c52bff5d6e" providerId="ADAL" clId="{724674F9-63FF-4A5A-B462-D069B437A947}" dt="2026-04-09T08:07:53.827" v="163" actId="404"/>
          <ac:spMkLst>
            <pc:docMk/>
            <pc:sldMk cId="3502847920" sldId="1144"/>
            <ac:spMk id="2" creationId="{F68F321C-C527-694E-B282-5C631A6920DE}"/>
          </ac:spMkLst>
        </pc:spChg>
        <pc:spChg chg="mod">
          <ac:chgData name="LEFEVRE Marina" userId="3e0303ac-54fa-4f90-b2a7-66c52bff5d6e" providerId="ADAL" clId="{724674F9-63FF-4A5A-B462-D069B437A947}" dt="2026-04-09T08:07:59.902" v="164" actId="1076"/>
          <ac:spMkLst>
            <pc:docMk/>
            <pc:sldMk cId="3502847920" sldId="1144"/>
            <ac:spMk id="4" creationId="{3D643824-D687-B4E3-271D-3DA77748E878}"/>
          </ac:spMkLst>
        </pc:spChg>
      </pc:sldChg>
      <pc:sldChg chg="modSp mod modNotesTx">
        <pc:chgData name="LEFEVRE Marina" userId="3e0303ac-54fa-4f90-b2a7-66c52bff5d6e" providerId="ADAL" clId="{724674F9-63FF-4A5A-B462-D069B437A947}" dt="2026-04-09T07:58:54.759" v="60" actId="20577"/>
        <pc:sldMkLst>
          <pc:docMk/>
          <pc:sldMk cId="24815711" sldId="1145"/>
        </pc:sldMkLst>
        <pc:picChg chg="mod">
          <ac:chgData name="LEFEVRE Marina" userId="3e0303ac-54fa-4f90-b2a7-66c52bff5d6e" providerId="ADAL" clId="{724674F9-63FF-4A5A-B462-D069B437A947}" dt="2026-04-09T07:58:52.959" v="59" actId="1076"/>
          <ac:picMkLst>
            <pc:docMk/>
            <pc:sldMk cId="24815711" sldId="1145"/>
            <ac:picMk id="6" creationId="{0ED53A60-D62A-2356-4DA0-1208D67E1096}"/>
          </ac:picMkLst>
        </pc:picChg>
      </pc:sldChg>
      <pc:sldChg chg="modSp mod modNotesTx">
        <pc:chgData name="LEFEVRE Marina" userId="3e0303ac-54fa-4f90-b2a7-66c52bff5d6e" providerId="ADAL" clId="{724674F9-63FF-4A5A-B462-D069B437A947}" dt="2026-04-09T08:04:43.538" v="132" actId="207"/>
        <pc:sldMkLst>
          <pc:docMk/>
          <pc:sldMk cId="2610562629" sldId="1146"/>
        </pc:sldMkLst>
        <pc:spChg chg="mod">
          <ac:chgData name="LEFEVRE Marina" userId="3e0303ac-54fa-4f90-b2a7-66c52bff5d6e" providerId="ADAL" clId="{724674F9-63FF-4A5A-B462-D069B437A947}" dt="2026-04-09T08:04:43.538" v="132" actId="207"/>
          <ac:spMkLst>
            <pc:docMk/>
            <pc:sldMk cId="2610562629" sldId="1146"/>
            <ac:spMk id="5" creationId="{D4B935D9-19F2-257C-2DBA-58627EA9CDDE}"/>
          </ac:spMkLst>
        </pc:spChg>
      </pc:sldChg>
      <pc:sldChg chg="modSp mod">
        <pc:chgData name="LEFEVRE Marina" userId="3e0303ac-54fa-4f90-b2a7-66c52bff5d6e" providerId="ADAL" clId="{724674F9-63FF-4A5A-B462-D069B437A947}" dt="2026-04-09T08:08:26.518" v="168" actId="20577"/>
        <pc:sldMkLst>
          <pc:docMk/>
          <pc:sldMk cId="1807736744" sldId="1149"/>
        </pc:sldMkLst>
        <pc:spChg chg="mod">
          <ac:chgData name="LEFEVRE Marina" userId="3e0303ac-54fa-4f90-b2a7-66c52bff5d6e" providerId="ADAL" clId="{724674F9-63FF-4A5A-B462-D069B437A947}" dt="2026-04-09T08:08:26.518" v="168" actId="20577"/>
          <ac:spMkLst>
            <pc:docMk/>
            <pc:sldMk cId="1807736744" sldId="1149"/>
            <ac:spMk id="7" creationId="{694598EA-3732-A4A2-A56A-BEFD3875D2C5}"/>
          </ac:spMkLst>
        </pc:spChg>
        <pc:spChg chg="mod">
          <ac:chgData name="LEFEVRE Marina" userId="3e0303ac-54fa-4f90-b2a7-66c52bff5d6e" providerId="ADAL" clId="{724674F9-63FF-4A5A-B462-D069B437A947}" dt="2026-04-09T08:06:36.450" v="153" actId="1076"/>
          <ac:spMkLst>
            <pc:docMk/>
            <pc:sldMk cId="1807736744" sldId="1149"/>
            <ac:spMk id="13" creationId="{F992C3F0-D9E4-A162-858F-95E33A209DC9}"/>
          </ac:spMkLst>
        </pc:spChg>
      </pc:sldChg>
      <pc:sldChg chg="modSp mod">
        <pc:chgData name="LEFEVRE Marina" userId="3e0303ac-54fa-4f90-b2a7-66c52bff5d6e" providerId="ADAL" clId="{724674F9-63FF-4A5A-B462-D069B437A947}" dt="2026-04-09T08:07:18.859" v="159" actId="1076"/>
        <pc:sldMkLst>
          <pc:docMk/>
          <pc:sldMk cId="1573351011" sldId="1150"/>
        </pc:sldMkLst>
        <pc:spChg chg="mod">
          <ac:chgData name="LEFEVRE Marina" userId="3e0303ac-54fa-4f90-b2a7-66c52bff5d6e" providerId="ADAL" clId="{724674F9-63FF-4A5A-B462-D069B437A947}" dt="2026-04-09T08:07:06.342" v="157" actId="207"/>
          <ac:spMkLst>
            <pc:docMk/>
            <pc:sldMk cId="1573351011" sldId="1150"/>
            <ac:spMk id="4" creationId="{39D5EE86-B708-4EC4-6D30-4F5D44FB164E}"/>
          </ac:spMkLst>
        </pc:spChg>
        <pc:picChg chg="mod">
          <ac:chgData name="LEFEVRE Marina" userId="3e0303ac-54fa-4f90-b2a7-66c52bff5d6e" providerId="ADAL" clId="{724674F9-63FF-4A5A-B462-D069B437A947}" dt="2026-04-09T08:07:18.859" v="159" actId="1076"/>
          <ac:picMkLst>
            <pc:docMk/>
            <pc:sldMk cId="1573351011" sldId="1150"/>
            <ac:picMk id="6" creationId="{D1B09425-AEA2-3B6C-10F8-F2478AE5EFB9}"/>
          </ac:picMkLst>
        </pc:picChg>
      </pc:sldChg>
      <pc:sldChg chg="modSp mod">
        <pc:chgData name="LEFEVRE Marina" userId="3e0303ac-54fa-4f90-b2a7-66c52bff5d6e" providerId="ADAL" clId="{724674F9-63FF-4A5A-B462-D069B437A947}" dt="2026-04-09T08:08:41.528" v="173" actId="14100"/>
        <pc:sldMkLst>
          <pc:docMk/>
          <pc:sldMk cId="3770741656" sldId="1151"/>
        </pc:sldMkLst>
        <pc:spChg chg="mod">
          <ac:chgData name="LEFEVRE Marina" userId="3e0303ac-54fa-4f90-b2a7-66c52bff5d6e" providerId="ADAL" clId="{724674F9-63FF-4A5A-B462-D069B437A947}" dt="2026-04-09T08:08:41.528" v="173" actId="14100"/>
          <ac:spMkLst>
            <pc:docMk/>
            <pc:sldMk cId="3770741656" sldId="1151"/>
            <ac:spMk id="2" creationId="{0EB94E61-5496-3817-030B-8AAB646C77D9}"/>
          </ac:spMkLst>
        </pc:spChg>
      </pc:sldChg>
      <pc:sldChg chg="modSp mod">
        <pc:chgData name="LEFEVRE Marina" userId="3e0303ac-54fa-4f90-b2a7-66c52bff5d6e" providerId="ADAL" clId="{724674F9-63FF-4A5A-B462-D069B437A947}" dt="2026-04-09T08:12:56.767" v="215" actId="113"/>
        <pc:sldMkLst>
          <pc:docMk/>
          <pc:sldMk cId="1008056064" sldId="1152"/>
        </pc:sldMkLst>
        <pc:spChg chg="mod">
          <ac:chgData name="LEFEVRE Marina" userId="3e0303ac-54fa-4f90-b2a7-66c52bff5d6e" providerId="ADAL" clId="{724674F9-63FF-4A5A-B462-D069B437A947}" dt="2026-04-09T08:12:29.530" v="207" actId="1076"/>
          <ac:spMkLst>
            <pc:docMk/>
            <pc:sldMk cId="1008056064" sldId="1152"/>
            <ac:spMk id="2" creationId="{0BE94034-580D-58EF-0BC1-30175CDE6AAC}"/>
          </ac:spMkLst>
        </pc:spChg>
        <pc:spChg chg="mod">
          <ac:chgData name="LEFEVRE Marina" userId="3e0303ac-54fa-4f90-b2a7-66c52bff5d6e" providerId="ADAL" clId="{724674F9-63FF-4A5A-B462-D069B437A947}" dt="2026-04-09T08:12:56.767" v="215" actId="113"/>
          <ac:spMkLst>
            <pc:docMk/>
            <pc:sldMk cId="1008056064" sldId="1152"/>
            <ac:spMk id="3" creationId="{BA29F28C-9865-9774-D718-018343238117}"/>
          </ac:spMkLst>
        </pc:spChg>
        <pc:picChg chg="mod">
          <ac:chgData name="LEFEVRE Marina" userId="3e0303ac-54fa-4f90-b2a7-66c52bff5d6e" providerId="ADAL" clId="{724674F9-63FF-4A5A-B462-D069B437A947}" dt="2026-04-09T08:12:18.456" v="203" actId="1076"/>
          <ac:picMkLst>
            <pc:docMk/>
            <pc:sldMk cId="1008056064" sldId="1152"/>
            <ac:picMk id="6" creationId="{E9187654-C517-594D-3C60-B269AD5C6926}"/>
          </ac:picMkLst>
        </pc:picChg>
        <pc:picChg chg="mod">
          <ac:chgData name="LEFEVRE Marina" userId="3e0303ac-54fa-4f90-b2a7-66c52bff5d6e" providerId="ADAL" clId="{724674F9-63FF-4A5A-B462-D069B437A947}" dt="2026-04-09T08:12:11.450" v="199" actId="1076"/>
          <ac:picMkLst>
            <pc:docMk/>
            <pc:sldMk cId="1008056064" sldId="1152"/>
            <ac:picMk id="3074" creationId="{40E1E3F5-D82F-79E8-1EFD-62C6375978E6}"/>
          </ac:picMkLst>
        </pc:picChg>
      </pc:sldChg>
      <pc:sldChg chg="modSp mod">
        <pc:chgData name="LEFEVRE Marina" userId="3e0303ac-54fa-4f90-b2a7-66c52bff5d6e" providerId="ADAL" clId="{724674F9-63FF-4A5A-B462-D069B437A947}" dt="2026-04-09T08:13:59.457" v="226" actId="113"/>
        <pc:sldMkLst>
          <pc:docMk/>
          <pc:sldMk cId="898528139" sldId="1154"/>
        </pc:sldMkLst>
        <pc:spChg chg="mod">
          <ac:chgData name="LEFEVRE Marina" userId="3e0303ac-54fa-4f90-b2a7-66c52bff5d6e" providerId="ADAL" clId="{724674F9-63FF-4A5A-B462-D069B437A947}" dt="2026-04-09T08:13:59.457" v="226" actId="113"/>
          <ac:spMkLst>
            <pc:docMk/>
            <pc:sldMk cId="898528139" sldId="1154"/>
            <ac:spMk id="4" creationId="{64A74502-8BE7-62CE-7DF4-1E4F969221AE}"/>
          </ac:spMkLst>
        </pc:spChg>
        <pc:picChg chg="mod">
          <ac:chgData name="LEFEVRE Marina" userId="3e0303ac-54fa-4f90-b2a7-66c52bff5d6e" providerId="ADAL" clId="{724674F9-63FF-4A5A-B462-D069B437A947}" dt="2026-04-09T08:13:45.729" v="222" actId="1076"/>
          <ac:picMkLst>
            <pc:docMk/>
            <pc:sldMk cId="898528139" sldId="1154"/>
            <ac:picMk id="6" creationId="{85555A1D-CD94-07BC-FD93-F1DF63CD7D78}"/>
          </ac:picMkLst>
        </pc:picChg>
      </pc:sldChg>
      <pc:sldChg chg="modSp mod">
        <pc:chgData name="LEFEVRE Marina" userId="3e0303ac-54fa-4f90-b2a7-66c52bff5d6e" providerId="ADAL" clId="{724674F9-63FF-4A5A-B462-D069B437A947}" dt="2026-04-09T08:14:40.548" v="230" actId="113"/>
        <pc:sldMkLst>
          <pc:docMk/>
          <pc:sldMk cId="39117353" sldId="1156"/>
        </pc:sldMkLst>
        <pc:spChg chg="mod">
          <ac:chgData name="LEFEVRE Marina" userId="3e0303ac-54fa-4f90-b2a7-66c52bff5d6e" providerId="ADAL" clId="{724674F9-63FF-4A5A-B462-D069B437A947}" dt="2026-04-09T08:14:40.548" v="230" actId="113"/>
          <ac:spMkLst>
            <pc:docMk/>
            <pc:sldMk cId="39117353" sldId="1156"/>
            <ac:spMk id="3" creationId="{75FBB2EE-0830-ADF3-60AB-89A27542A44E}"/>
          </ac:spMkLst>
        </pc:spChg>
      </pc:sldChg>
      <pc:sldChg chg="modSp mod">
        <pc:chgData name="LEFEVRE Marina" userId="3e0303ac-54fa-4f90-b2a7-66c52bff5d6e" providerId="ADAL" clId="{724674F9-63FF-4A5A-B462-D069B437A947}" dt="2026-04-09T08:15:22.997" v="234" actId="113"/>
        <pc:sldMkLst>
          <pc:docMk/>
          <pc:sldMk cId="3727391901" sldId="1158"/>
        </pc:sldMkLst>
        <pc:spChg chg="mod">
          <ac:chgData name="LEFEVRE Marina" userId="3e0303ac-54fa-4f90-b2a7-66c52bff5d6e" providerId="ADAL" clId="{724674F9-63FF-4A5A-B462-D069B437A947}" dt="2026-04-09T08:15:22.997" v="234" actId="113"/>
          <ac:spMkLst>
            <pc:docMk/>
            <pc:sldMk cId="3727391901" sldId="1158"/>
            <ac:spMk id="3" creationId="{254E5F06-665D-DEFA-90E0-583F37A41340}"/>
          </ac:spMkLst>
        </pc:spChg>
      </pc:sldChg>
      <pc:sldChg chg="modSp mod">
        <pc:chgData name="LEFEVRE Marina" userId="3e0303ac-54fa-4f90-b2a7-66c52bff5d6e" providerId="ADAL" clId="{724674F9-63FF-4A5A-B462-D069B437A947}" dt="2026-04-09T08:16:02.422" v="241" actId="207"/>
        <pc:sldMkLst>
          <pc:docMk/>
          <pc:sldMk cId="1664506178" sldId="1160"/>
        </pc:sldMkLst>
        <pc:spChg chg="mod">
          <ac:chgData name="LEFEVRE Marina" userId="3e0303ac-54fa-4f90-b2a7-66c52bff5d6e" providerId="ADAL" clId="{724674F9-63FF-4A5A-B462-D069B437A947}" dt="2026-04-09T08:15:38.661" v="237" actId="403"/>
          <ac:spMkLst>
            <pc:docMk/>
            <pc:sldMk cId="1664506178" sldId="1160"/>
            <ac:spMk id="2" creationId="{E09B2310-2BAE-2B4F-1750-551C512BA6F5}"/>
          </ac:spMkLst>
        </pc:spChg>
        <pc:spChg chg="mod">
          <ac:chgData name="LEFEVRE Marina" userId="3e0303ac-54fa-4f90-b2a7-66c52bff5d6e" providerId="ADAL" clId="{724674F9-63FF-4A5A-B462-D069B437A947}" dt="2026-04-09T08:16:02.422" v="241" actId="207"/>
          <ac:spMkLst>
            <pc:docMk/>
            <pc:sldMk cId="1664506178" sldId="1160"/>
            <ac:spMk id="4" creationId="{41A9F85D-E1C6-4B1A-B51D-D713ECE141B9}"/>
          </ac:spMkLst>
        </pc:spChg>
      </pc:sldChg>
      <pc:sldChg chg="modSp mod">
        <pc:chgData name="LEFEVRE Marina" userId="3e0303ac-54fa-4f90-b2a7-66c52bff5d6e" providerId="ADAL" clId="{724674F9-63FF-4A5A-B462-D069B437A947}" dt="2026-04-09T08:10:23.070" v="189" actId="113"/>
        <pc:sldMkLst>
          <pc:docMk/>
          <pc:sldMk cId="4066799617" sldId="1162"/>
        </pc:sldMkLst>
        <pc:spChg chg="mod">
          <ac:chgData name="LEFEVRE Marina" userId="3e0303ac-54fa-4f90-b2a7-66c52bff5d6e" providerId="ADAL" clId="{724674F9-63FF-4A5A-B462-D069B437A947}" dt="2026-04-09T08:09:03.531" v="178" actId="14100"/>
          <ac:spMkLst>
            <pc:docMk/>
            <pc:sldMk cId="4066799617" sldId="1162"/>
            <ac:spMk id="2" creationId="{1774ECB0-CDE5-74C3-46CA-86A00F23AEEA}"/>
          </ac:spMkLst>
        </pc:spChg>
        <pc:spChg chg="mod">
          <ac:chgData name="LEFEVRE Marina" userId="3e0303ac-54fa-4f90-b2a7-66c52bff5d6e" providerId="ADAL" clId="{724674F9-63FF-4A5A-B462-D069B437A947}" dt="2026-04-09T08:10:23.070" v="189" actId="113"/>
          <ac:spMkLst>
            <pc:docMk/>
            <pc:sldMk cId="4066799617" sldId="1162"/>
            <ac:spMk id="7" creationId="{59BF1B84-8FB3-BC42-A4E7-22782205DE48}"/>
          </ac:spMkLst>
        </pc:spChg>
        <pc:picChg chg="mod">
          <ac:chgData name="LEFEVRE Marina" userId="3e0303ac-54fa-4f90-b2a7-66c52bff5d6e" providerId="ADAL" clId="{724674F9-63FF-4A5A-B462-D069B437A947}" dt="2026-04-09T08:08:56.174" v="174" actId="1076"/>
          <ac:picMkLst>
            <pc:docMk/>
            <pc:sldMk cId="4066799617" sldId="1162"/>
            <ac:picMk id="3" creationId="{38EF464E-DA8B-14B5-3F67-920E69A2707A}"/>
          </ac:picMkLst>
        </pc:picChg>
      </pc:sldChg>
      <pc:sldChg chg="modSp mod modNotesTx">
        <pc:chgData name="LEFEVRE Marina" userId="3e0303ac-54fa-4f90-b2a7-66c52bff5d6e" providerId="ADAL" clId="{724674F9-63FF-4A5A-B462-D069B437A947}" dt="2026-04-09T08:11:44.240" v="196" actId="20577"/>
        <pc:sldMkLst>
          <pc:docMk/>
          <pc:sldMk cId="721725807" sldId="1164"/>
        </pc:sldMkLst>
        <pc:spChg chg="mod">
          <ac:chgData name="LEFEVRE Marina" userId="3e0303ac-54fa-4f90-b2a7-66c52bff5d6e" providerId="ADAL" clId="{724674F9-63FF-4A5A-B462-D069B437A947}" dt="2026-04-09T08:10:47.950" v="190" actId="403"/>
          <ac:spMkLst>
            <pc:docMk/>
            <pc:sldMk cId="721725807" sldId="1164"/>
            <ac:spMk id="2" creationId="{2F724810-0E8E-5384-97B0-15441732EC29}"/>
          </ac:spMkLst>
        </pc:spChg>
        <pc:spChg chg="mod">
          <ac:chgData name="LEFEVRE Marina" userId="3e0303ac-54fa-4f90-b2a7-66c52bff5d6e" providerId="ADAL" clId="{724674F9-63FF-4A5A-B462-D069B437A947}" dt="2026-04-09T08:11:37.760" v="195" actId="207"/>
          <ac:spMkLst>
            <pc:docMk/>
            <pc:sldMk cId="721725807" sldId="1164"/>
            <ac:spMk id="6" creationId="{69BE0E6F-7D22-9D7E-42C6-DE2C4076BB7C}"/>
          </ac:spMkLst>
        </pc:spChg>
      </pc:sldChg>
      <pc:sldChg chg="modSp mod">
        <pc:chgData name="LEFEVRE Marina" userId="3e0303ac-54fa-4f90-b2a7-66c52bff5d6e" providerId="ADAL" clId="{724674F9-63FF-4A5A-B462-D069B437A947}" dt="2026-04-09T08:16:41.433" v="246" actId="1076"/>
        <pc:sldMkLst>
          <pc:docMk/>
          <pc:sldMk cId="1813677087" sldId="1165"/>
        </pc:sldMkLst>
        <pc:spChg chg="mod">
          <ac:chgData name="LEFEVRE Marina" userId="3e0303ac-54fa-4f90-b2a7-66c52bff5d6e" providerId="ADAL" clId="{724674F9-63FF-4A5A-B462-D069B437A947}" dt="2026-04-09T08:16:41.433" v="246" actId="1076"/>
          <ac:spMkLst>
            <pc:docMk/>
            <pc:sldMk cId="1813677087" sldId="1165"/>
            <ac:spMk id="7" creationId="{4BF15C57-FB17-0C7A-0AA7-39934E77C79B}"/>
          </ac:spMkLst>
        </pc:spChg>
        <pc:spChg chg="mod">
          <ac:chgData name="LEFEVRE Marina" userId="3e0303ac-54fa-4f90-b2a7-66c52bff5d6e" providerId="ADAL" clId="{724674F9-63FF-4A5A-B462-D069B437A947}" dt="2026-04-09T08:16:31.894" v="244" actId="113"/>
          <ac:spMkLst>
            <pc:docMk/>
            <pc:sldMk cId="1813677087" sldId="1165"/>
            <ac:spMk id="9" creationId="{9EAD307B-E6F2-D890-7E3C-2376A07F6B83}"/>
          </ac:spMkLst>
        </pc:spChg>
        <pc:picChg chg="mod">
          <ac:chgData name="LEFEVRE Marina" userId="3e0303ac-54fa-4f90-b2a7-66c52bff5d6e" providerId="ADAL" clId="{724674F9-63FF-4A5A-B462-D069B437A947}" dt="2026-04-09T08:16:36.801" v="245" actId="14100"/>
          <ac:picMkLst>
            <pc:docMk/>
            <pc:sldMk cId="1813677087" sldId="1165"/>
            <ac:picMk id="3" creationId="{D4D265A7-244C-9F66-80A5-57E6B4C847A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2241" y="0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/>
          <a:lstStyle>
            <a:lvl1pPr algn="r">
              <a:defRPr sz="1200"/>
            </a:lvl1pPr>
          </a:lstStyle>
          <a:p>
            <a:fld id="{5DF174B7-29C5-418A-909D-FC644CFBEEA9}" type="datetimeFigureOut">
              <a:rPr lang="fr-FR" smtClean="0"/>
              <a:t>09/04/2026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4615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2241" y="9434615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 anchor="b"/>
          <a:lstStyle>
            <a:lvl1pPr algn="r">
              <a:defRPr sz="1200"/>
            </a:lvl1pPr>
          </a:lstStyle>
          <a:p>
            <a:fld id="{5A8F8908-6933-47B6-B43E-F3451E5A21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/>
          <a:lstStyle>
            <a:lvl1pPr algn="r">
              <a:defRPr sz="1200"/>
            </a:lvl1pPr>
          </a:lstStyle>
          <a:p>
            <a:fld id="{B3D78D40-5C7B-41BF-8ABA-945D1A3EFF37}" type="datetimeFigureOut">
              <a:rPr lang="fr-FR" smtClean="0"/>
              <a:t>09/04/2026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49" tIns="45674" rIns="91349" bIns="4567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085" y="4718170"/>
            <a:ext cx="5440680" cy="4469844"/>
          </a:xfrm>
          <a:prstGeom prst="rect">
            <a:avLst/>
          </a:prstGeom>
        </p:spPr>
        <p:txBody>
          <a:bodyPr vert="horz" lIns="91349" tIns="45674" rIns="91349" bIns="4567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4615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2241" y="9434615"/>
            <a:ext cx="2947035" cy="496649"/>
          </a:xfrm>
          <a:prstGeom prst="rect">
            <a:avLst/>
          </a:prstGeom>
        </p:spPr>
        <p:txBody>
          <a:bodyPr vert="horz" lIns="91349" tIns="45674" rIns="91349" bIns="45674" rtlCol="0" anchor="b"/>
          <a:lstStyle>
            <a:lvl1pPr algn="r">
              <a:defRPr sz="1200"/>
            </a:lvl1pPr>
          </a:lstStyle>
          <a:p>
            <a:fld id="{83CC993A-C278-4482-94F0-A25C59CE07AB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B3BEE-DAF9-892D-02EF-2647CD364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C2C44BA-4234-9838-9B94-61D8248B9B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BCD590C-8FA8-9BD0-71B7-AD2891EC6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F9E51A-88C6-9BFC-3717-B1ECFF1618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600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45A7E-7844-B6BF-4261-EC1EE7F6A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39E23C-232D-CC0F-3494-0DEBD2C496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B00B65-B7C8-32EF-C5CA-A1D4F7C2E3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C5CFDBC-A648-E481-0503-610CBC9B39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866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B1749-3879-0AAF-FCFD-33EE53D07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FC6C8A5-77D5-18A8-80EE-5DE0C4FE69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63ECBD5-65FD-A21A-BF28-4E283529C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05AB56-76F2-A770-87DC-777D904333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702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9463B-8A73-758B-F8FB-1EECF9B2C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47C0B52-D801-04B5-8929-6B6D04223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57AC8B5-2C37-D3EF-EE46-B353311C46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8E66CD-933B-67D6-F101-09070BB740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054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E3D46-BC02-4F8E-85D2-C5DA1EC9F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9DBCE32-C740-0F83-4FE7-A1F9B1EC92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990C87-71C7-9F26-E3D9-29B1CC4168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CA00375-F1EA-8E98-BEF9-24A45B68E4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823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4D6F84-B07A-72E7-0A90-89045DCD0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1BAE487-A1A1-98A0-8895-B597E601E4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BA76B24-D4AD-E7B0-2C5F-BC53667F8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67B3D70-CB4F-8300-1AB0-64CD995F63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981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F3DD6-E0D2-0D3B-6DEA-AE0AB98BD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F58C58-44EF-6447-99AC-BAC710EA96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33393F5-4243-7388-014D-A2129AEA91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/>
              <a:t>Même produit, mais souvent de moindre qualité, </a:t>
            </a:r>
            <a:r>
              <a:rPr lang="fr-FR" dirty="0"/>
              <a:t>Une </a:t>
            </a:r>
            <a:r>
              <a:rPr lang="fr-FR" i="1" dirty="0"/>
              <a:t>puff</a:t>
            </a:r>
            <a:r>
              <a:rPr lang="fr-FR" dirty="0"/>
              <a:t> est en réalité une </a:t>
            </a:r>
            <a:r>
              <a:rPr lang="fr-FR" b="1" dirty="0"/>
              <a:t>cigarette électronique jetable</a:t>
            </a:r>
            <a:r>
              <a:rPr lang="fr-FR" dirty="0"/>
              <a:t>.</a:t>
            </a:r>
            <a:br>
              <a:rPr lang="fr-FR" dirty="0"/>
            </a:br>
            <a:r>
              <a:rPr lang="fr-FR" dirty="0"/>
              <a:t>Elle utilise les mêmes principes : liquide chauffé → vapeur → nicotine.</a:t>
            </a:r>
          </a:p>
          <a:p>
            <a:r>
              <a:rPr lang="fr-FR" dirty="0"/>
              <a:t>Toujours des risques : Comme toutes les vapes :</a:t>
            </a:r>
          </a:p>
          <a:p>
            <a:r>
              <a:rPr lang="fr-FR" dirty="0"/>
              <a:t>inhalation de composés chauffés </a:t>
            </a:r>
          </a:p>
          <a:p>
            <a:r>
              <a:rPr lang="fr-FR" dirty="0"/>
              <a:t>irritation respiratoire </a:t>
            </a:r>
          </a:p>
          <a:p>
            <a:r>
              <a:rPr lang="fr-FR" dirty="0"/>
              <a:t>dépendance nicotinique </a:t>
            </a:r>
          </a:p>
          <a:p>
            <a:r>
              <a:rPr lang="fr-FR" dirty="0"/>
              <a:t>incertitudes sur les effets à long terme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2B9A99-902F-E459-4ADA-9365F28C46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46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C009F-D613-2D56-4E25-BD589D16F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1C8B3FE-9F37-9388-23E7-704B8FD2B2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6C05E8B-FB9E-2D5C-EBCD-AE37BCCED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53F0B1-2D18-9A77-1164-152DE621B7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673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E9546-EDA2-0029-D36E-031CC5E28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B623093-02FD-8B41-3C57-F42494B4B2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78F134B-C094-C319-226A-A68C2588D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cigarettes électroniques rechargeables avaient déjà des arômes sucrés, mais </a:t>
            </a:r>
            <a:r>
              <a:rPr lang="fr-FR" i="1" dirty="0"/>
              <a:t>les puffs</a:t>
            </a:r>
            <a:r>
              <a:rPr lang="fr-FR" dirty="0"/>
              <a:t> en ont fait leur produit central.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→ Tout ça parle davantage aux ados qu’aux adultes fumeurs de 40 ans.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Ce sont </a:t>
            </a:r>
            <a:r>
              <a:rPr lang="fr-FR" b="1" dirty="0"/>
              <a:t>des parfums typiquement appréciés par les adolescents</a:t>
            </a:r>
            <a:r>
              <a:rPr lang="fr-FR" dirty="0"/>
              <a:t>.</a:t>
            </a:r>
            <a:br>
              <a:rPr lang="fr-FR" dirty="0"/>
            </a:br>
            <a:endParaRPr lang="fr-FR" sz="8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Des vidéos très orientées vers un public ado.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0DCA0A-362A-4884-5E75-D9F5C4BBDE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740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B09B6-95A1-81B7-18D2-07C965AAF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666550D-21CB-45F9-D608-AFB6CF92AB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04D45E-1C18-EF73-8240-A76ABA833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519446-9409-9805-254C-FBC13777BF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103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08D55-A475-B422-3F4F-35B3E11BF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A9D321D-3823-9D42-AA0F-7B49AFFE6D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C4D6969-7AF5-5FC3-73D7-D80AFA4DE6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F7542F2-7D43-0810-C394-24C46F6910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900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ANPAA association nationale de prévention en alcoologie et addictologie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290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A09A5-23EF-0192-B6EB-2F184CB39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2632723-67E5-A29B-BABC-B852E7D1A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9A5EA94-22C4-00C8-BD36-0D0A434876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4E16F7-FF61-80F9-43BD-449DCA742A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99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70281-E156-B40B-C80C-0FCBC9877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6F76041-BD66-10EA-D0F2-211A0AAB38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FEEC778-0E07-DAC5-D209-F5F4A1A2CB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0AAA50-EB3E-0861-45D1-A95F2FDB7C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70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1D472-DFD5-0825-4118-1884F667C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F23F5EE-1FB3-427A-9C4A-B93EF04291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525E3F1-6758-7FAB-6EF7-B134A9AD7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AE324C-5647-496E-4AE1-4A55706203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3229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5DB93-0D02-693F-150C-90D960500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55136A2-040E-C174-86B1-7256D3450A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2BBB7C3-1009-6BDF-A190-8623BE6E41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CE96EA-31AF-6BC4-DDA8-F54A664B45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4148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50937-AB5F-80E3-BE24-EE852FC1A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8A1A692-0C1A-3689-4E79-9ED6E9DFF4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EA28F4-41EE-5AD4-ADA0-9F73C35CE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C61BBD-2A4B-EFE5-BDAC-C5A65D662B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7683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4B413-8A12-1001-99B1-CE1EB7149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890BBCB-51F0-BB9B-B471-8C5F7454E9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BB489E7-55CA-E028-EFB2-7A56F18421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FAA90A-8F3E-40F4-5375-C731E54107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3636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AFE89-AFB7-1AC7-8974-3A35CB28A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3145AEA-47C7-F397-991A-9D790A767D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2F06EFE-BA38-A18E-5C2E-4BB69EE68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CF9508-0258-A1C7-2DCB-DD77178C13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050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3B2E2-EC2C-987D-92D7-ACBBC045A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62833B4-7C95-F335-7AE9-9C10EE4494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82C1C59-BAF8-37D5-E9FF-8B6850B9A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9025E6-B5F5-0637-EAA5-D9848C0C9B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5704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43C38-D47C-F4D7-AF4C-227178FA0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A430D31-2B54-E0D9-1359-0AE3C47411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8752462-C26E-33B3-C7AA-A508C920B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D8B0A7-E83A-26AB-0658-5829354C1A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100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711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397F1-6BCD-69D3-E370-A913934C6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40D7E46-8B53-84E2-0B33-E69E634452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9492943-CBE9-D6A6-D83D-05CEA08CA1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354C3-575D-65EB-702B-16E3E071FB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939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66CF6-BC88-C86D-284A-B6123EB4B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A6A3060-833C-FEFD-0D5E-13736E7407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63AD13-3EC4-4B6D-5BD6-8407E6BFEC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55B78-F62C-8FA3-9598-C479907944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8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E6DD8-7A6C-DDEE-5826-B6F55D9DA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2AE4A13-D45F-34DF-6C13-8E56B2683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C874515-A544-E1E1-F336-AA284FB36A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3551E1-E690-94E2-B663-D59E95A9BA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225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BA0D1-BA2D-0046-0752-ABC859DC6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EB617DC-4DA7-5108-EE43-A14F288F63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2F75E6E-5125-0397-A081-CC7C141CB4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Règles de fonctionnement</a:t>
            </a:r>
            <a:r>
              <a:rPr lang="fr-FR" baseline="0" dirty="0"/>
              <a:t> de groupe : confidentialité, respect parole des autres, bienveillance...</a:t>
            </a:r>
          </a:p>
          <a:p>
            <a:r>
              <a:rPr lang="fr-FR" baseline="0" dirty="0"/>
              <a:t>Nous allons discuter de santé, drogues, stupéfiants, addictions…</a:t>
            </a:r>
          </a:p>
          <a:p>
            <a:r>
              <a:rPr lang="fr-FR" baseline="0" dirty="0"/>
              <a:t>Tour de table.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160E91-BD15-7054-F032-27E2398BB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743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674E6-F14F-D6A9-E839-86AECE09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96BF0CB-BEBD-8A83-5C1F-693AE74B3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9FBA01E-B386-B841-5773-240027C0F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3C15D7-B5D2-832C-BA5A-EEDBFCC0BC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443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BABFC-B064-6FB0-32C3-43E76B80D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829F1FC-5C07-8AFE-D613-A148D043D4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67225" cy="3351212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4CE6B71-F59B-1508-21F3-572F2D4ABE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Tabac: En combustion active (lors d’une bouffée) : 600 à 900 °C</a:t>
            </a:r>
          </a:p>
          <a:p>
            <a:r>
              <a:rPr lang="fr-FR" dirty="0"/>
              <a:t>Vape: Résistance en fonctionnement : généralement 100 à 250 °C</a:t>
            </a:r>
          </a:p>
          <a:p>
            <a:r>
              <a:rPr lang="fr-FR" dirty="0"/>
              <a:t>La cigarette électronique ne brûle rien : elle chauffe un liquide (PG/VG/arômes/nicotine) pour le vaporiser.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E8BD3E7-DB0B-F849-78E2-9EAEE1F7A2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A185A-B5DB-4D73-8C42-D98FC113185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6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jpeg"/><Relationship Id="rId5" Type="http://schemas.openxmlformats.org/officeDocument/2006/relationships/image" Target="../media/image13.jpeg"/><Relationship Id="rId4" Type="http://schemas.openxmlformats.org/officeDocument/2006/relationships/image" Target="../media/image8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" y="0"/>
            <a:ext cx="9131873" cy="6858000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-74815" y="5898307"/>
            <a:ext cx="9144000" cy="1588"/>
          </a:xfrm>
          <a:prstGeom prst="line">
            <a:avLst/>
          </a:prstGeom>
          <a:ln w="38100">
            <a:noFill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2836114" y="5007092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TITRE DE LA PRÉSENTATION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6" hasCustomPrompt="1"/>
          </p:nvPr>
        </p:nvSpPr>
        <p:spPr>
          <a:xfrm>
            <a:off x="2836114" y="5465994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90C2E5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Sous-titre sur une ligne ou deux</a:t>
            </a:r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2836113" y="5967315"/>
            <a:ext cx="5776914" cy="279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Date de la présentation – Lieu ou auteur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(8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7"/>
          <a:stretch>
            <a:fillRect/>
          </a:stretch>
        </p:blipFill>
        <p:spPr>
          <a:xfrm>
            <a:off x="0" y="-13044"/>
            <a:ext cx="9500730" cy="6880569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6" name="Ellipse 5"/>
          <p:cNvSpPr/>
          <p:nvPr userDrawn="1"/>
        </p:nvSpPr>
        <p:spPr>
          <a:xfrm>
            <a:off x="2033716" y="116955"/>
            <a:ext cx="5076568" cy="4748954"/>
          </a:xfrm>
          <a:prstGeom prst="ellipse">
            <a:avLst/>
          </a:prstGeom>
          <a:gradFill flip="none" rotWithShape="1">
            <a:gsLst>
              <a:gs pos="0">
                <a:srgbClr val="91C4BE">
                  <a:tint val="66000"/>
                  <a:satMod val="160000"/>
                </a:srgbClr>
              </a:gs>
              <a:gs pos="50000">
                <a:srgbClr val="91C4BE">
                  <a:tint val="44500"/>
                  <a:satMod val="160000"/>
                </a:srgbClr>
              </a:gs>
              <a:gs pos="100000">
                <a:srgbClr val="91C4B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llipse 7"/>
          <p:cNvSpPr/>
          <p:nvPr userDrawn="1"/>
        </p:nvSpPr>
        <p:spPr>
          <a:xfrm>
            <a:off x="176019" y="3604485"/>
            <a:ext cx="2630490" cy="2571977"/>
          </a:xfrm>
          <a:prstGeom prst="ellipse">
            <a:avLst/>
          </a:prstGeom>
          <a:gradFill flip="none" rotWithShape="1">
            <a:gsLst>
              <a:gs pos="0">
                <a:srgbClr val="E4B2BF">
                  <a:tint val="66000"/>
                  <a:satMod val="160000"/>
                </a:srgbClr>
              </a:gs>
              <a:gs pos="50000">
                <a:srgbClr val="E4B2BF">
                  <a:tint val="44500"/>
                  <a:satMod val="160000"/>
                </a:srgbClr>
              </a:gs>
              <a:gs pos="100000">
                <a:srgbClr val="E4B2B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/>
          <p:cNvSpPr/>
          <p:nvPr userDrawn="1"/>
        </p:nvSpPr>
        <p:spPr>
          <a:xfrm>
            <a:off x="7150934" y="2363490"/>
            <a:ext cx="2244436" cy="2252748"/>
          </a:xfrm>
          <a:prstGeom prst="ellipse">
            <a:avLst/>
          </a:prstGeom>
          <a:gradFill flip="none" rotWithShape="1">
            <a:gsLst>
              <a:gs pos="0">
                <a:srgbClr val="EEE757">
                  <a:tint val="66000"/>
                  <a:satMod val="160000"/>
                </a:srgbClr>
              </a:gs>
              <a:gs pos="50000">
                <a:srgbClr val="EEE757">
                  <a:tint val="44500"/>
                  <a:satMod val="160000"/>
                </a:srgbClr>
              </a:gs>
              <a:gs pos="100000">
                <a:srgbClr val="EEE757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2409240" y="340392"/>
            <a:ext cx="4314306" cy="4264859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32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325783" y="3750801"/>
            <a:ext cx="2309218" cy="2279344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7228233" y="2472821"/>
            <a:ext cx="2089837" cy="2042256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273151" y="5984730"/>
            <a:ext cx="769169" cy="8129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N +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 userDrawn="1"/>
        </p:nvGrpSpPr>
        <p:grpSpPr>
          <a:xfrm>
            <a:off x="0" y="0"/>
            <a:ext cx="9131873" cy="6692792"/>
            <a:chOff x="-10101" y="20289"/>
            <a:chExt cx="9131873" cy="6692792"/>
          </a:xfrm>
        </p:grpSpPr>
        <p:pic>
          <p:nvPicPr>
            <p:cNvPr id="13" name="Image 12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>
            <a:xfrm>
              <a:off x="-10101" y="20289"/>
              <a:ext cx="9131873" cy="6051861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3" b="28889"/>
            <a:stretch>
              <a:fillRect/>
            </a:stretch>
          </p:blipFill>
          <p:spPr>
            <a:xfrm>
              <a:off x="8195211" y="5900138"/>
              <a:ext cx="769169" cy="812943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8377305" y="6132433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pic>
        <p:nvPicPr>
          <p:cNvPr id="21" name="Image 20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369849" y="188639"/>
            <a:ext cx="1604632" cy="1497285"/>
          </a:xfrm>
          <a:prstGeom prst="ellipse">
            <a:avLst/>
          </a:prstGeom>
        </p:spPr>
      </p:pic>
      <p:pic>
        <p:nvPicPr>
          <p:cNvPr id="1027" name="Image 22" descr="Une image contenant hache,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 23" descr="Une image contenant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24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e image contenant hache,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Une image contenant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Une image contenant hache,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e image contenant dessin&#10;&#10;Description générée automatiquement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/>
          <a:srcRect/>
          <a:stretch>
            <a:fillRect/>
          </a:stretch>
        </p:blipFill>
        <p:spPr bwMode="auto">
          <a:xfrm>
            <a:off x="0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1668" y="-549664"/>
            <a:ext cx="9596582" cy="146733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re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defRPr>
                <a:solidFill>
                  <a:srgbClr val="5AA69D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u contenu 2"/>
          <p:cNvSpPr txBox="1">
            <a:spLocks noGrp="1"/>
          </p:cNvSpPr>
          <p:nvPr>
            <p:ph idx="1"/>
          </p:nvPr>
        </p:nvSpPr>
        <p:spPr>
          <a:xfrm>
            <a:off x="628650" y="2198254"/>
            <a:ext cx="7886700" cy="3978709"/>
          </a:xfrm>
        </p:spPr>
        <p:txBody>
          <a:bodyPr/>
          <a:lstStyle>
            <a:lvl1pPr>
              <a:defRPr>
                <a:solidFill>
                  <a:srgbClr val="2C5053"/>
                </a:solidFill>
              </a:defRPr>
            </a:lvl1pPr>
            <a:lvl2pPr>
              <a:defRPr>
                <a:solidFill>
                  <a:srgbClr val="2C5053"/>
                </a:solidFill>
              </a:defRPr>
            </a:lvl2pPr>
            <a:lvl3pPr>
              <a:defRPr>
                <a:solidFill>
                  <a:srgbClr val="2C5053"/>
                </a:solidFill>
              </a:defRPr>
            </a:lvl3pPr>
            <a:lvl4pPr>
              <a:defRPr>
                <a:solidFill>
                  <a:srgbClr val="2C5053"/>
                </a:solidFill>
              </a:defRPr>
            </a:lvl4pPr>
            <a:lvl5pPr>
              <a:defRPr>
                <a:solidFill>
                  <a:srgbClr val="2C5053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A90435-1F29-46DA-BD1C-C7EF4EF12317}" type="datetime1">
              <a:rPr lang="fr-FR"/>
              <a:t>09/04/2026</a:t>
            </a:fld>
            <a:endParaRPr lang="fr-FR"/>
          </a:p>
        </p:txBody>
      </p:sp>
      <p:sp>
        <p:nvSpPr>
          <p:cNvPr id="6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975189" y="6358088"/>
            <a:ext cx="20574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FB612084-54D3-4657-A5AF-3EE98A0E59AA}" type="slidenum">
              <a:rPr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2582" y="5950860"/>
            <a:ext cx="9596582" cy="146733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 userDrawn="1"/>
        </p:nvCxnSpPr>
        <p:spPr>
          <a:xfrm>
            <a:off x="-74613" y="5897563"/>
            <a:ext cx="9144001" cy="1587"/>
          </a:xfrm>
          <a:prstGeom prst="line">
            <a:avLst/>
          </a:prstGeom>
          <a:ln w="38100">
            <a:noFill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2836114" y="5007092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6" hasCustomPrompt="1"/>
          </p:nvPr>
        </p:nvSpPr>
        <p:spPr>
          <a:xfrm>
            <a:off x="2836114" y="5465994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rgbClr val="90C2E5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2836113" y="5967315"/>
            <a:ext cx="5776914" cy="279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"/>
          <p:cNvGrpSpPr/>
          <p:nvPr userDrawn="1"/>
        </p:nvGrpSpPr>
        <p:grpSpPr bwMode="auto">
          <a:xfrm>
            <a:off x="0" y="188913"/>
            <a:ext cx="9131300" cy="6511925"/>
            <a:chOff x="0" y="188640"/>
            <a:chExt cx="9131873" cy="6512524"/>
          </a:xfrm>
        </p:grpSpPr>
        <p:pic>
          <p:nvPicPr>
            <p:cNvPr id="4" name="Imag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 bwMode="auto">
            <a:xfrm>
              <a:off x="0" y="188640"/>
              <a:ext cx="9131873" cy="60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e 3"/>
            <p:cNvGrpSpPr/>
            <p:nvPr userDrawn="1"/>
          </p:nvGrpSpPr>
          <p:grpSpPr bwMode="auto">
            <a:xfrm>
              <a:off x="7568241" y="188640"/>
              <a:ext cx="1452517" cy="6512524"/>
              <a:chOff x="7568241" y="188640"/>
              <a:chExt cx="1452517" cy="6512524"/>
            </a:xfrm>
          </p:grpSpPr>
          <p:pic>
            <p:nvPicPr>
              <p:cNvPr id="6" name="Image 5" descr="Une image contenant alimentation&#10;&#10;Description générée automatiquement"/>
              <p:cNvPicPr>
                <a:picLocks noChangeAspect="1"/>
              </p:cNvPicPr>
              <p:nvPr userDrawn="1"/>
            </p:nvPicPr>
            <p:blipFill rotWithShape="1">
              <a:blip r:embed="rId3" cstate="print"/>
              <a:srcRect l="2684" r="3160"/>
              <a:stretch>
                <a:fillRect/>
              </a:stretch>
            </p:blipFill>
            <p:spPr>
              <a:xfrm>
                <a:off x="7568241" y="188640"/>
                <a:ext cx="1406239" cy="1312164"/>
              </a:xfrm>
              <a:prstGeom prst="ellipse">
                <a:avLst/>
              </a:prstGeom>
            </p:spPr>
          </p:pic>
          <p:pic>
            <p:nvPicPr>
              <p:cNvPr id="7" name="Image 5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67" t="59735" r="27412" b="28889"/>
              <a:stretch>
                <a:fillRect/>
              </a:stretch>
            </p:blipFill>
            <p:spPr bwMode="auto">
              <a:xfrm>
                <a:off x="8251589" y="5888221"/>
                <a:ext cx="769169" cy="812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8" name="Rectangle 7"/>
          <p:cNvSpPr/>
          <p:nvPr userDrawn="1"/>
        </p:nvSpPr>
        <p:spPr>
          <a:xfrm>
            <a:off x="8377238" y="6132513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C2982F8-95A2-444C-B127-571D8F786694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87622" y="617499"/>
            <a:ext cx="2356628" cy="508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>
                <a:solidFill>
                  <a:srgbClr val="91C4BE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8459788" y="6224588"/>
            <a:ext cx="514350" cy="306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DC7A13B-4F7F-43F6-9F94-B53BF49CF64C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715101" y="2542894"/>
            <a:ext cx="544483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715102" y="3162383"/>
            <a:ext cx="3856898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715102" y="3770283"/>
            <a:ext cx="3856898" cy="792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1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2378" y="5971309"/>
            <a:ext cx="769169" cy="8129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2" b="28889"/>
          <a:stretch>
            <a:fillRect/>
          </a:stretch>
        </p:blipFill>
        <p:spPr bwMode="auto">
          <a:xfrm>
            <a:off x="8339138" y="5984875"/>
            <a:ext cx="7683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5118AD4-A72D-4FED-9FD5-529434B187A4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>
          <a:xfrm>
            <a:off x="550617" y="478534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1" y="917286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>
                <a:solidFill>
                  <a:srgbClr val="E4B2BF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1657350"/>
            <a:ext cx="7326312" cy="4486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" panose="02000000000000000000" pitchFamily="2" charset="0"/>
              </a:defRPr>
            </a:lvl1pPr>
            <a:lvl2pPr>
              <a:defRPr sz="1600">
                <a:solidFill>
                  <a:srgbClr val="34555B"/>
                </a:solidFill>
                <a:latin typeface="Sansation" panose="02000000000000000000" pitchFamily="2" charset="0"/>
              </a:defRPr>
            </a:lvl2pPr>
            <a:lvl3pPr>
              <a:defRPr sz="1400">
                <a:solidFill>
                  <a:srgbClr val="91C4BE"/>
                </a:solidFill>
                <a:latin typeface="Sansation" panose="02000000000000000000" pitchFamily="2" charset="0"/>
              </a:defRPr>
            </a:lvl3pPr>
            <a:lvl4pPr>
              <a:defRPr sz="1200">
                <a:solidFill>
                  <a:srgbClr val="E4B2BF"/>
                </a:solidFill>
                <a:latin typeface="Sansation" panose="02000000000000000000" pitchFamily="2" charset="0"/>
              </a:defRPr>
            </a:lvl4pPr>
            <a:lvl5pPr>
              <a:defRPr sz="1200">
                <a:solidFill>
                  <a:srgbClr val="90C2E5"/>
                </a:solidFill>
                <a:latin typeface="Sansation" panose="02000000000000000000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2" b="28889"/>
          <a:stretch>
            <a:fillRect/>
          </a:stretch>
        </p:blipFill>
        <p:spPr bwMode="auto">
          <a:xfrm>
            <a:off x="8335963" y="5984875"/>
            <a:ext cx="7699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1" r="-20"/>
          <a:stretch>
            <a:fillRect/>
          </a:stretch>
        </p:blipFill>
        <p:spPr bwMode="auto">
          <a:xfrm>
            <a:off x="-41275" y="0"/>
            <a:ext cx="4654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A09E2337-C11E-455B-8C8B-BC05ECEA2E03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121275" y="2568575"/>
            <a:ext cx="290513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4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5012979" y="1610245"/>
            <a:ext cx="3430826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5012978" y="2035408"/>
            <a:ext cx="3430827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5012978" y="2816807"/>
            <a:ext cx="3430827" cy="3363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2" b="28889"/>
          <a:stretch>
            <a:fillRect/>
          </a:stretch>
        </p:blipFill>
        <p:spPr bwMode="auto">
          <a:xfrm>
            <a:off x="8335963" y="5984875"/>
            <a:ext cx="7699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C632B65F-5CA3-4057-A323-BA61799476D0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/>
          </p:nvPr>
        </p:nvSpPr>
        <p:spPr>
          <a:xfrm>
            <a:off x="550617" y="430223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60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0"/>
          </p:nvPr>
        </p:nvSpPr>
        <p:spPr>
          <a:xfrm>
            <a:off x="4565936" y="1628775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1" y="868975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>
                <a:solidFill>
                  <a:srgbClr val="E4B2BF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59846" y="1628775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" panose="02000000000000000000" pitchFamily="2" charset="0"/>
              </a:defRPr>
            </a:lvl1pPr>
            <a:lvl2pPr>
              <a:defRPr sz="1600">
                <a:solidFill>
                  <a:srgbClr val="34555B"/>
                </a:solidFill>
                <a:latin typeface="Sansation" panose="02000000000000000000" pitchFamily="2" charset="0"/>
              </a:defRPr>
            </a:lvl2pPr>
            <a:lvl3pPr>
              <a:defRPr sz="1100">
                <a:solidFill>
                  <a:srgbClr val="91C4BE"/>
                </a:solidFill>
                <a:latin typeface="Sansation" panose="02000000000000000000" pitchFamily="2" charset="0"/>
              </a:defRPr>
            </a:lvl3pPr>
            <a:lvl4pPr>
              <a:defRPr sz="1050">
                <a:solidFill>
                  <a:srgbClr val="E4B2BF"/>
                </a:solidFill>
                <a:latin typeface="Sansation" panose="02000000000000000000" pitchFamily="2" charset="0"/>
              </a:defRPr>
            </a:lvl4pPr>
            <a:lvl5pPr>
              <a:defRPr sz="1050">
                <a:solidFill>
                  <a:srgbClr val="90C2E5"/>
                </a:solidFill>
                <a:latin typeface="Sansation" panose="02000000000000000000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2" b="28889"/>
          <a:stretch>
            <a:fillRect/>
          </a:stretch>
        </p:blipFill>
        <p:spPr bwMode="auto">
          <a:xfrm>
            <a:off x="8334375" y="5984875"/>
            <a:ext cx="7683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4295EFF-BF08-47EF-BDED-1D9E9C0029C5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7" name="Image 6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/>
          </p:nvPr>
        </p:nvSpPr>
        <p:spPr>
          <a:xfrm>
            <a:off x="540396" y="525039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0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0" hasCustomPrompt="1"/>
          </p:nvPr>
        </p:nvSpPr>
        <p:spPr>
          <a:xfrm>
            <a:off x="539750" y="1699445"/>
            <a:ext cx="7402513" cy="42751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noProof="0"/>
              <a:t>Cliquez sur l'icône pour ajouter un graphique</a:t>
            </a:r>
            <a:endParaRPr lang="fr-FR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 userDrawn="1"/>
        </p:nvGrpSpPr>
        <p:grpSpPr>
          <a:xfrm>
            <a:off x="-1" y="236347"/>
            <a:ext cx="9131873" cy="6512524"/>
            <a:chOff x="0" y="188640"/>
            <a:chExt cx="9131873" cy="6512524"/>
          </a:xfrm>
        </p:grpSpPr>
        <p:pic>
          <p:nvPicPr>
            <p:cNvPr id="3" name="Image 2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>
            <a:xfrm>
              <a:off x="0" y="188640"/>
              <a:ext cx="9131873" cy="6051861"/>
            </a:xfrm>
            <a:prstGeom prst="rect">
              <a:avLst/>
            </a:prstGeom>
          </p:spPr>
        </p:pic>
        <p:grpSp>
          <p:nvGrpSpPr>
            <p:cNvPr id="5" name="Groupe 4"/>
            <p:cNvGrpSpPr/>
            <p:nvPr userDrawn="1"/>
          </p:nvGrpSpPr>
          <p:grpSpPr>
            <a:xfrm>
              <a:off x="7568241" y="188640"/>
              <a:ext cx="1452517" cy="6512524"/>
              <a:chOff x="7568241" y="188640"/>
              <a:chExt cx="1452517" cy="6512524"/>
            </a:xfrm>
          </p:grpSpPr>
          <p:pic>
            <p:nvPicPr>
              <p:cNvPr id="9" name="Image 8" descr="Une image contenant alimentation&#10;&#10;Description générée automatiquement"/>
              <p:cNvPicPr>
                <a:picLocks noChangeAspect="1"/>
              </p:cNvPicPr>
              <p:nvPr userDrawn="1"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4" r="3160"/>
              <a:stretch>
                <a:fillRect/>
              </a:stretch>
            </p:blipFill>
            <p:spPr>
              <a:xfrm>
                <a:off x="7568241" y="188640"/>
                <a:ext cx="1406239" cy="1312164"/>
              </a:xfrm>
              <a:prstGeom prst="ellipse">
                <a:avLst/>
              </a:prstGeom>
            </p:spPr>
          </p:pic>
          <p:pic>
            <p:nvPicPr>
              <p:cNvPr id="4" name="Image 3"/>
              <p:cNvPicPr>
                <a:picLocks noChangeAspect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67" t="59735" r="27413" b="28889"/>
              <a:stretch>
                <a:fillRect/>
              </a:stretch>
            </p:blipFill>
            <p:spPr>
              <a:xfrm>
                <a:off x="8251589" y="5888221"/>
                <a:ext cx="769169" cy="812943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 userDrawn="1"/>
        </p:nvSpPr>
        <p:spPr>
          <a:xfrm>
            <a:off x="8416361" y="6188510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87622" y="712914"/>
            <a:ext cx="2356628" cy="508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>
                <a:solidFill>
                  <a:srgbClr val="91C4BE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Sommaire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at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2" b="28889"/>
          <a:stretch>
            <a:fillRect/>
          </a:stretch>
        </p:blipFill>
        <p:spPr bwMode="auto">
          <a:xfrm>
            <a:off x="8339138" y="5986463"/>
            <a:ext cx="7683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239740E-A03D-40B5-97C8-06E562C3F71C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9" name="Imag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1" t="-10509" r="-12872" b="-4015"/>
          <a:stretch>
            <a:fillRect/>
          </a:stretch>
        </p:blipFill>
        <p:spPr bwMode="auto">
          <a:xfrm>
            <a:off x="0" y="-369888"/>
            <a:ext cx="5491163" cy="624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4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1965325"/>
            <a:ext cx="7239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5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5097463"/>
            <a:ext cx="4635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6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5490473" y="2230338"/>
            <a:ext cx="2961676" cy="2829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1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5490473" y="1727662"/>
            <a:ext cx="2961676" cy="313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5490473" y="5503277"/>
            <a:ext cx="2961676" cy="734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sz="quarter" idx="17" hasCustomPrompt="1"/>
          </p:nvPr>
        </p:nvSpPr>
        <p:spPr>
          <a:xfrm>
            <a:off x="791632" y="1510134"/>
            <a:ext cx="2842954" cy="283038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noProof="0" dirty="0"/>
          </a:p>
          <a:p>
            <a:pPr lvl="0"/>
            <a:r>
              <a:rPr lang="fr-FR" noProof="0" dirty="0"/>
              <a:t>Insérer une photo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"/>
          <p:cNvGrpSpPr/>
          <p:nvPr userDrawn="1"/>
        </p:nvGrpSpPr>
        <p:grpSpPr bwMode="auto">
          <a:xfrm>
            <a:off x="0" y="0"/>
            <a:ext cx="9131300" cy="6858000"/>
            <a:chOff x="0" y="0"/>
            <a:chExt cx="9131873" cy="6858000"/>
          </a:xfrm>
        </p:grpSpPr>
        <p:pic>
          <p:nvPicPr>
            <p:cNvPr id="5" name="Imag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3187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 3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2" b="28889"/>
            <a:stretch>
              <a:fillRect/>
            </a:stretch>
          </p:blipFill>
          <p:spPr bwMode="auto">
            <a:xfrm>
              <a:off x="8336330" y="5987136"/>
              <a:ext cx="769169" cy="81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6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AF93621-EFFC-4AF5-A917-2B0A9FD5F2E5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1886989" y="831274"/>
            <a:ext cx="5527963" cy="5079076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32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(8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7"/>
          <a:stretch>
            <a:fillRect/>
          </a:stretch>
        </p:blipFill>
        <p:spPr bwMode="auto">
          <a:xfrm>
            <a:off x="0" y="-12700"/>
            <a:ext cx="9501188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472A941-4A88-4281-95C5-A002325600CF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sp>
        <p:nvSpPr>
          <p:cNvPr id="7" name="Ellipse 6"/>
          <p:cNvSpPr/>
          <p:nvPr userDrawn="1"/>
        </p:nvSpPr>
        <p:spPr>
          <a:xfrm>
            <a:off x="2033588" y="117475"/>
            <a:ext cx="5076825" cy="4748213"/>
          </a:xfrm>
          <a:prstGeom prst="ellipse">
            <a:avLst/>
          </a:prstGeom>
          <a:gradFill flip="none" rotWithShape="1">
            <a:gsLst>
              <a:gs pos="0">
                <a:srgbClr val="91C4BE">
                  <a:tint val="66000"/>
                  <a:satMod val="160000"/>
                </a:srgbClr>
              </a:gs>
              <a:gs pos="50000">
                <a:srgbClr val="91C4BE">
                  <a:tint val="44500"/>
                  <a:satMod val="160000"/>
                </a:srgbClr>
              </a:gs>
              <a:gs pos="100000">
                <a:srgbClr val="91C4B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" name="Ellipse 7"/>
          <p:cNvSpPr/>
          <p:nvPr userDrawn="1"/>
        </p:nvSpPr>
        <p:spPr>
          <a:xfrm>
            <a:off x="176213" y="3605213"/>
            <a:ext cx="2630487" cy="2571750"/>
          </a:xfrm>
          <a:prstGeom prst="ellipse">
            <a:avLst/>
          </a:prstGeom>
          <a:gradFill flip="none" rotWithShape="1">
            <a:gsLst>
              <a:gs pos="0">
                <a:srgbClr val="E4B2BF">
                  <a:tint val="66000"/>
                  <a:satMod val="160000"/>
                </a:srgbClr>
              </a:gs>
              <a:gs pos="50000">
                <a:srgbClr val="E4B2BF">
                  <a:tint val="44500"/>
                  <a:satMod val="160000"/>
                </a:srgbClr>
              </a:gs>
              <a:gs pos="100000">
                <a:srgbClr val="E4B2B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" name="Ellipse 8"/>
          <p:cNvSpPr/>
          <p:nvPr userDrawn="1"/>
        </p:nvSpPr>
        <p:spPr>
          <a:xfrm>
            <a:off x="7151688" y="2363788"/>
            <a:ext cx="2243137" cy="2252662"/>
          </a:xfrm>
          <a:prstGeom prst="ellipse">
            <a:avLst/>
          </a:prstGeom>
          <a:gradFill flip="none" rotWithShape="1">
            <a:gsLst>
              <a:gs pos="0">
                <a:srgbClr val="EEE757">
                  <a:tint val="66000"/>
                  <a:satMod val="160000"/>
                </a:srgbClr>
              </a:gs>
              <a:gs pos="50000">
                <a:srgbClr val="EEE757">
                  <a:tint val="44500"/>
                  <a:satMod val="160000"/>
                </a:srgbClr>
              </a:gs>
              <a:gs pos="100000">
                <a:srgbClr val="EEE757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2409240" y="340392"/>
            <a:ext cx="4314306" cy="4264859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32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325783" y="3750801"/>
            <a:ext cx="2309218" cy="2279344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7228233" y="2472821"/>
            <a:ext cx="2089837" cy="2042256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5" y="5984730"/>
            <a:ext cx="769169" cy="8129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N +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 userDrawn="1"/>
        </p:nvGrpSpPr>
        <p:grpSpPr bwMode="auto">
          <a:xfrm>
            <a:off x="0" y="0"/>
            <a:ext cx="9131300" cy="6680200"/>
            <a:chOff x="-10101" y="20289"/>
            <a:chExt cx="9131873" cy="6680875"/>
          </a:xfrm>
        </p:grpSpPr>
        <p:pic>
          <p:nvPicPr>
            <p:cNvPr id="3" name="Imag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 bwMode="auto">
            <a:xfrm>
              <a:off x="-10101" y="20289"/>
              <a:ext cx="9131873" cy="60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age 3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2" b="28889"/>
            <a:stretch>
              <a:fillRect/>
            </a:stretch>
          </p:blipFill>
          <p:spPr bwMode="auto">
            <a:xfrm>
              <a:off x="8253995" y="5888221"/>
              <a:ext cx="769169" cy="81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4"/>
          <p:cNvSpPr/>
          <p:nvPr userDrawn="1"/>
        </p:nvSpPr>
        <p:spPr>
          <a:xfrm>
            <a:off x="8377238" y="6132513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EE9210D1-BA3C-4497-BA50-547752E7093B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6" name="Image 5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4" cstate="print"/>
          <a:srcRect l="2684" r="3160"/>
          <a:stretch>
            <a:fillRect/>
          </a:stretch>
        </p:blipFill>
        <p:spPr>
          <a:xfrm>
            <a:off x="7369849" y="188639"/>
            <a:ext cx="1604632" cy="1497285"/>
          </a:xfrm>
          <a:prstGeom prst="ellipse">
            <a:avLst/>
          </a:prstGeom>
        </p:spPr>
      </p:pic>
      <p:sp>
        <p:nvSpPr>
          <p:cNvPr id="7" name="Image 22" descr="Une image contenant hache,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889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Image 23" descr="Une image contenant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Image 24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0" name="Picture 6" descr="Une image contenant hache,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889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1" name="Picture 5" descr="Une image contenant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2" name="Picture 4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3" name="Picture 9" descr="Une image contenant hache,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889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4" name="Picture 8" descr="Une image contenant dessin&#10;&#10;Description générée automatiquement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sp>
        <p:nvSpPr>
          <p:cNvPr id="15" name="Picture 7"/>
          <p:cNvSpPr>
            <a:spLocks noChangeAspect="1" noChangeArrowheads="1"/>
          </p:cNvSpPr>
          <p:nvPr userDrawn="1"/>
        </p:nvSpPr>
        <p:spPr bwMode="auto">
          <a:xfrm>
            <a:off x="0" y="0"/>
            <a:ext cx="101600" cy="101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Sansation" panose="02000000000000000000"/>
              </a:defRPr>
            </a:lvl1pPr>
            <a:lvl2pPr marL="742950" indent="-285750">
              <a:defRPr>
                <a:solidFill>
                  <a:schemeClr val="tx1"/>
                </a:solidFill>
                <a:latin typeface="Sansation" panose="02000000000000000000"/>
              </a:defRPr>
            </a:lvl2pPr>
            <a:lvl3pPr marL="1143000" indent="-228600">
              <a:defRPr>
                <a:solidFill>
                  <a:schemeClr val="tx1"/>
                </a:solidFill>
                <a:latin typeface="Sansation" panose="02000000000000000000"/>
              </a:defRPr>
            </a:lvl3pPr>
            <a:lvl4pPr marL="1600200" indent="-228600">
              <a:defRPr>
                <a:solidFill>
                  <a:schemeClr val="tx1"/>
                </a:solidFill>
                <a:latin typeface="Sansation" panose="02000000000000000000"/>
              </a:defRPr>
            </a:lvl4pPr>
            <a:lvl5pPr marL="2057400" indent="-228600">
              <a:defRPr>
                <a:solidFill>
                  <a:schemeClr val="tx1"/>
                </a:solidFill>
                <a:latin typeface="Sansation" panose="0200000000000000000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ansation" panose="02000000000000000000"/>
              </a:defRPr>
            </a:lvl9pPr>
          </a:lstStyle>
          <a:p>
            <a:pPr>
              <a:defRPr/>
            </a:pPr>
            <a:endParaRPr lang="fr-FR" alt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8459788" y="6237288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AF468E1-BB70-4CAF-AE74-BA5F589FAF40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/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>
          <a:xfrm>
            <a:off x="550617" y="478534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60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1" y="917286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>
                <a:solidFill>
                  <a:srgbClr val="E4B2BF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1657350"/>
            <a:ext cx="7326312" cy="4486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" panose="02000000000000000000" pitchFamily="2" charset="0"/>
              </a:defRPr>
            </a:lvl1pPr>
            <a:lvl2pPr>
              <a:defRPr sz="1400">
                <a:solidFill>
                  <a:srgbClr val="34555B"/>
                </a:solidFill>
                <a:latin typeface="Sansation" panose="02000000000000000000" pitchFamily="2" charset="0"/>
              </a:defRPr>
            </a:lvl2pPr>
            <a:lvl3pPr>
              <a:defRPr sz="1200">
                <a:solidFill>
                  <a:srgbClr val="91C4BE"/>
                </a:solidFill>
                <a:latin typeface="Sansation" panose="02000000000000000000" pitchFamily="2" charset="0"/>
              </a:defRPr>
            </a:lvl3pPr>
            <a:lvl4pPr>
              <a:defRPr sz="1100">
                <a:solidFill>
                  <a:srgbClr val="E4B2BF"/>
                </a:solidFill>
                <a:latin typeface="Sansation" panose="02000000000000000000" pitchFamily="2" charset="0"/>
              </a:defRPr>
            </a:lvl4pPr>
            <a:lvl5pPr>
              <a:defRPr sz="1100">
                <a:solidFill>
                  <a:srgbClr val="90C2E5"/>
                </a:solidFill>
                <a:latin typeface="Sansation" panose="02000000000000000000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5" y="5984730"/>
            <a:ext cx="769169" cy="8129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DEBB4-E255-4DBD-B925-A3B80D17FC80}" type="datetimeFigureOut">
              <a:rPr lang="fr-FR"/>
              <a:t>09/04/2026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2943E-F0C9-4B51-8B53-3EA023135EF3}" type="slidenum">
              <a:rPr lang="fr-FR" altLang="fr-FR"/>
              <a:t>‹N°›</a:t>
            </a:fld>
            <a:endParaRPr lang="fr-FR" alt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5" y="5984730"/>
            <a:ext cx="769169" cy="81294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466144" y="6237213"/>
            <a:ext cx="5143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EE9210D1-BA3C-4497-BA50-547752E7093B}" type="slidenum">
              <a:rPr lang="fr-FR" sz="1400" b="1">
                <a:solidFill>
                  <a:srgbClr val="33565D"/>
                </a:solidFill>
                <a:latin typeface="Sansation" panose="02000000000000000000" pitchFamily="2" charset="0"/>
              </a:rPr>
              <a:t>‹N°›</a:t>
            </a:fld>
            <a:endParaRPr lang="fr-FR" sz="1050" b="1" dirty="0">
              <a:solidFill>
                <a:srgbClr val="33565D"/>
              </a:solidFill>
              <a:latin typeface="Sansation" panose="02000000000000000000" pitchFamily="2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A. Marie BARDISA</a:t>
            </a:r>
            <a:endParaRPr lang="fr-FR" b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AF73E8-0E09-448F-997A-6B9C54905CB8}" type="slidenum">
              <a:rPr lang="fr-FR" altLang="fr-FR"/>
              <a:t>‹N°›</a:t>
            </a:fld>
            <a:r>
              <a:rPr lang="fr-FR" altLang="fr-FR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" y="0"/>
            <a:ext cx="9131873" cy="6858000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-74815" y="5898307"/>
            <a:ext cx="9144000" cy="1588"/>
          </a:xfrm>
          <a:prstGeom prst="line">
            <a:avLst/>
          </a:prstGeom>
          <a:ln w="38100">
            <a:noFill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2836115" y="5007092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TITRE DE LA PRÉSENTATION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6" hasCustomPrompt="1"/>
          </p:nvPr>
        </p:nvSpPr>
        <p:spPr>
          <a:xfrm>
            <a:off x="2836115" y="5465994"/>
            <a:ext cx="5776913" cy="598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 b="0">
                <a:solidFill>
                  <a:srgbClr val="90C2E5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Sous-titre sur une ligne ou deux</a:t>
            </a:r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2836113" y="5967315"/>
            <a:ext cx="5776914" cy="279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>
                <a:solidFill>
                  <a:srgbClr val="2D5357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Date de la présentation – Lieu ou auteur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" y="188640"/>
            <a:ext cx="9131873" cy="6512524"/>
            <a:chOff x="0" y="188640"/>
            <a:chExt cx="9131873" cy="6512524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>
            <a:xfrm>
              <a:off x="0" y="188640"/>
              <a:ext cx="9131873" cy="6051861"/>
            </a:xfrm>
            <a:prstGeom prst="rect">
              <a:avLst/>
            </a:prstGeom>
          </p:spPr>
        </p:pic>
        <p:grpSp>
          <p:nvGrpSpPr>
            <p:cNvPr id="5" name="Groupe 4"/>
            <p:cNvGrpSpPr/>
            <p:nvPr/>
          </p:nvGrpSpPr>
          <p:grpSpPr>
            <a:xfrm>
              <a:off x="7568241" y="188640"/>
              <a:ext cx="1452517" cy="6512524"/>
              <a:chOff x="7568241" y="188640"/>
              <a:chExt cx="1452517" cy="6512524"/>
            </a:xfrm>
          </p:grpSpPr>
          <p:pic>
            <p:nvPicPr>
              <p:cNvPr id="9" name="Image 8" descr="Une image contenant alimentation&#10;&#10;Description générée automatiquement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4" r="3160"/>
              <a:stretch>
                <a:fillRect/>
              </a:stretch>
            </p:blipFill>
            <p:spPr>
              <a:xfrm>
                <a:off x="7568241" y="188640"/>
                <a:ext cx="1406239" cy="1312164"/>
              </a:xfrm>
              <a:prstGeom prst="ellipse">
                <a:avLst/>
              </a:prstGeom>
            </p:spPr>
          </p:pic>
          <p:pic>
            <p:nvPicPr>
              <p:cNvPr id="4" name="Image 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67" t="59735" r="27413" b="28889"/>
              <a:stretch>
                <a:fillRect/>
              </a:stretch>
            </p:blipFill>
            <p:spPr>
              <a:xfrm>
                <a:off x="8251589" y="5888221"/>
                <a:ext cx="769169" cy="812943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/>
        </p:nvSpPr>
        <p:spPr>
          <a:xfrm>
            <a:off x="8377306" y="6132434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87622" y="617499"/>
            <a:ext cx="2356628" cy="508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50" b="0">
                <a:solidFill>
                  <a:srgbClr val="91C4BE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Sommaire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" y="0"/>
            <a:ext cx="913187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23874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715102" y="2542894"/>
            <a:ext cx="544483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00">
                <a:solidFill>
                  <a:schemeClr val="accent2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1. </a:t>
            </a: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715102" y="3162383"/>
            <a:ext cx="3856898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50" b="1">
                <a:solidFill>
                  <a:srgbClr val="2D5357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Titre de chapitre 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715102" y="3770283"/>
            <a:ext cx="3856898" cy="792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accent2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Sous-titre sur une ligne ou deux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7" y="0"/>
            <a:ext cx="9131873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2" y="6223873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715101" y="2542894"/>
            <a:ext cx="544483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1. </a:t>
            </a:r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715102" y="3162383"/>
            <a:ext cx="3856898" cy="40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Titre de chapitre 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715102" y="3770283"/>
            <a:ext cx="3856898" cy="792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1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Sous-titre sur une ligne ou deux 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s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6" y="5984732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8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50618" y="478536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0">
                <a:solidFill>
                  <a:srgbClr val="2D5357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r>
              <a:rPr lang="fr-FR" dirty="0"/>
              <a:t>1 |  MODIFIER LE TITRE 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2" y="917288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400">
                <a:solidFill>
                  <a:srgbClr val="E4B2BF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Sous-titre long ou court 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1657351"/>
            <a:ext cx="7326312" cy="4486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 sz="1200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 sz="1050">
                <a:solidFill>
                  <a:srgbClr val="91C4BE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 sz="900">
                <a:solidFill>
                  <a:srgbClr val="E4B2BF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 sz="900">
                <a:solidFill>
                  <a:srgbClr val="90C2E5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 dirty="0"/>
              <a:t>Cliquez pour modifier le texte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2" name="Image 11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2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6330" y="5984732"/>
            <a:ext cx="769169" cy="81294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-861" r="-20"/>
          <a:stretch>
            <a:fillRect/>
          </a:stretch>
        </p:blipFill>
        <p:spPr>
          <a:xfrm>
            <a:off x="-41565" y="0"/>
            <a:ext cx="4655128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5012980" y="1610245"/>
            <a:ext cx="3430826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MODIFIER LE TITRE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5012978" y="2035408"/>
            <a:ext cx="3430827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>
                <a:solidFill>
                  <a:schemeClr val="accent2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Sous-titre éventuel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5121046" y="2568633"/>
            <a:ext cx="29054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5012978" y="2816807"/>
            <a:ext cx="3430827" cy="3363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Modifier le texte </a:t>
            </a:r>
          </a:p>
        </p:txBody>
      </p:sp>
      <p:pic>
        <p:nvPicPr>
          <p:cNvPr id="9" name="Image 8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2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6329" y="5984732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pic>
        <p:nvPicPr>
          <p:cNvPr id="5" name="Image 4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2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50618" y="430225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2700">
                <a:solidFill>
                  <a:srgbClr val="2D5357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r>
              <a:rPr lang="fr-FR" dirty="0"/>
              <a:t>1 |  MODIFIER LE TITRE </a:t>
            </a:r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0" hasCustomPrompt="1"/>
          </p:nvPr>
        </p:nvSpPr>
        <p:spPr>
          <a:xfrm>
            <a:off x="4565936" y="1628777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r>
              <a:rPr lang="fr-FR" dirty="0"/>
              <a:t>Insérer une image 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2" y="868975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400">
                <a:solidFill>
                  <a:srgbClr val="E4B2BF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Sous-titre long ou court 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59846" y="1628777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 sz="1200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 sz="825">
                <a:solidFill>
                  <a:srgbClr val="91C4BE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 sz="790">
                <a:solidFill>
                  <a:srgbClr val="E4B2BF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 sz="790">
                <a:solidFill>
                  <a:srgbClr val="90C2E5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3917" y="5984732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pic>
        <p:nvPicPr>
          <p:cNvPr id="5" name="Image 4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2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40397" y="525041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000">
                <a:solidFill>
                  <a:srgbClr val="34555B"/>
                </a:solidFill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r>
              <a:rPr lang="fr-FR" dirty="0"/>
              <a:t>MODIFIER LE TITRE DU GRAPHIQUE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0" hasCustomPrompt="1"/>
          </p:nvPr>
        </p:nvSpPr>
        <p:spPr>
          <a:xfrm>
            <a:off x="539751" y="1699445"/>
            <a:ext cx="7402513" cy="42751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r>
              <a:rPr lang="fr-FR" dirty="0"/>
              <a:t>Insérer un graphique 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bat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5" y="5987138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72" t="-4015" r="27011" b="-10508"/>
          <a:stretch>
            <a:fillRect/>
          </a:stretch>
        </p:blipFill>
        <p:spPr>
          <a:xfrm rot="10800000">
            <a:off x="1" y="-369733"/>
            <a:ext cx="5490473" cy="62466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89" y="1965114"/>
            <a:ext cx="724705" cy="44470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52150" y="5097654"/>
            <a:ext cx="463391" cy="302592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5490474" y="2230338"/>
            <a:ext cx="2961676" cy="2829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i="1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Modifier le texte de la citation</a:t>
            </a:r>
          </a:p>
          <a:p>
            <a:pPr lvl="0"/>
            <a:endParaRPr lang="fr-FR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5490474" y="1727662"/>
            <a:ext cx="2961676" cy="313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EXEMPLE DE CITATION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5490474" y="5503279"/>
            <a:ext cx="2961676" cy="734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</a:lstStyle>
          <a:p>
            <a:pPr lvl="0"/>
            <a:r>
              <a:rPr lang="fr-FR" dirty="0"/>
              <a:t>Prénom, Nom </a:t>
            </a:r>
          </a:p>
          <a:p>
            <a:pPr lvl="0"/>
            <a:r>
              <a:rPr lang="fr-FR" dirty="0"/>
              <a:t>Fonction</a:t>
            </a:r>
          </a:p>
          <a:p>
            <a:pPr lvl="0"/>
            <a:endParaRPr lang="fr-FR" dirty="0"/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sz="quarter" idx="17"/>
          </p:nvPr>
        </p:nvSpPr>
        <p:spPr>
          <a:xfrm>
            <a:off x="791633" y="1510134"/>
            <a:ext cx="2842954" cy="283038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1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1" name="Image 10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2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s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" y="0"/>
            <a:ext cx="9131873" cy="6858000"/>
            <a:chOff x="0" y="0"/>
            <a:chExt cx="9131873" cy="6858000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31873" cy="68580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3" b="28889"/>
            <a:stretch>
              <a:fillRect/>
            </a:stretch>
          </p:blipFill>
          <p:spPr>
            <a:xfrm>
              <a:off x="8336330" y="5987136"/>
              <a:ext cx="769169" cy="812943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1886990" y="831274"/>
            <a:ext cx="5527963" cy="5079076"/>
          </a:xfrm>
          <a:prstGeom prst="ellipse">
            <a:avLst/>
          </a:prstGeom>
        </p:spPr>
        <p:txBody>
          <a:bodyPr/>
          <a:lstStyle>
            <a:lvl1pPr marL="0" marR="0" indent="0" algn="ctr" defTabSz="5143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s (8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7"/>
          <a:stretch>
            <a:fillRect/>
          </a:stretch>
        </p:blipFill>
        <p:spPr>
          <a:xfrm>
            <a:off x="0" y="-13044"/>
            <a:ext cx="9500730" cy="68805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60433" y="6237315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033717" y="116955"/>
            <a:ext cx="5076568" cy="4748954"/>
          </a:xfrm>
          <a:prstGeom prst="ellipse">
            <a:avLst/>
          </a:prstGeom>
          <a:gradFill flip="none" rotWithShape="1">
            <a:gsLst>
              <a:gs pos="0">
                <a:srgbClr val="91C4BE">
                  <a:tint val="66000"/>
                  <a:satMod val="160000"/>
                </a:srgbClr>
              </a:gs>
              <a:gs pos="50000">
                <a:srgbClr val="91C4BE">
                  <a:tint val="44500"/>
                  <a:satMod val="160000"/>
                </a:srgbClr>
              </a:gs>
              <a:gs pos="100000">
                <a:srgbClr val="91C4B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76019" y="3604487"/>
            <a:ext cx="2630490" cy="2571977"/>
          </a:xfrm>
          <a:prstGeom prst="ellipse">
            <a:avLst/>
          </a:prstGeom>
          <a:gradFill flip="none" rotWithShape="1">
            <a:gsLst>
              <a:gs pos="0">
                <a:srgbClr val="E4B2BF">
                  <a:tint val="66000"/>
                  <a:satMod val="160000"/>
                </a:srgbClr>
              </a:gs>
              <a:gs pos="50000">
                <a:srgbClr val="E4B2BF">
                  <a:tint val="44500"/>
                  <a:satMod val="160000"/>
                </a:srgbClr>
              </a:gs>
              <a:gs pos="100000">
                <a:srgbClr val="E4B2B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50935" y="2363490"/>
            <a:ext cx="2244436" cy="2252748"/>
          </a:xfrm>
          <a:prstGeom prst="ellipse">
            <a:avLst/>
          </a:prstGeom>
          <a:gradFill flip="none" rotWithShape="1">
            <a:gsLst>
              <a:gs pos="0">
                <a:srgbClr val="EEE757">
                  <a:tint val="66000"/>
                  <a:satMod val="160000"/>
                </a:srgbClr>
              </a:gs>
              <a:gs pos="50000">
                <a:srgbClr val="EEE757">
                  <a:tint val="44500"/>
                  <a:satMod val="160000"/>
                </a:srgbClr>
              </a:gs>
              <a:gs pos="100000">
                <a:srgbClr val="EEE757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2409240" y="340394"/>
            <a:ext cx="4314306" cy="4264859"/>
          </a:xfrm>
          <a:prstGeom prst="ellipse">
            <a:avLst/>
          </a:prstGeom>
        </p:spPr>
        <p:txBody>
          <a:bodyPr/>
          <a:lstStyle>
            <a:lvl1pPr marL="0" marR="0" indent="0" algn="ctr" defTabSz="5143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325783" y="3750801"/>
            <a:ext cx="2309218" cy="2279344"/>
          </a:xfrm>
          <a:prstGeom prst="ellipse">
            <a:avLst/>
          </a:prstGeom>
        </p:spPr>
        <p:txBody>
          <a:bodyPr/>
          <a:lstStyle>
            <a:lvl1pPr marL="0" marR="0" indent="0" algn="ctr" defTabSz="5143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 b="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7228234" y="2472821"/>
            <a:ext cx="2089837" cy="2042256"/>
          </a:xfrm>
          <a:prstGeom prst="ellipse">
            <a:avLst/>
          </a:prstGeom>
        </p:spPr>
        <p:txBody>
          <a:bodyPr/>
          <a:lstStyle>
            <a:lvl1pPr marL="0" marR="0" indent="0" algn="ctr" defTabSz="5143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800" b="0" i="0">
                <a:solidFill>
                  <a:srgbClr val="34555B"/>
                </a:solidFill>
                <a:latin typeface="Sansation Light" panose="02000000000000000000" pitchFamily="2" charset="0"/>
                <a:ea typeface="Arial Unicode MS" panose="020B0604020202020204" charset="-122"/>
                <a:cs typeface="Arial Unicode MS" panose="020B0604020202020204" charset="-122"/>
              </a:defRPr>
            </a:lvl1pPr>
            <a:lvl2pPr>
              <a:defRPr>
                <a:ea typeface="Arial Unicode MS" panose="020B0604020202020204" charset="-122"/>
                <a:cs typeface="Arial Unicode MS" panose="020B0604020202020204" charset="-122"/>
              </a:defRPr>
            </a:lvl2pPr>
            <a:lvl3pPr>
              <a:defRPr>
                <a:ea typeface="Arial Unicode MS" panose="020B0604020202020204" charset="-122"/>
                <a:cs typeface="Arial Unicode MS" panose="020B0604020202020204" charset="-122"/>
              </a:defRPr>
            </a:lvl3pPr>
            <a:lvl4pPr>
              <a:defRPr>
                <a:ea typeface="Arial Unicode MS" panose="020B0604020202020204" charset="-122"/>
                <a:cs typeface="Arial Unicode MS" panose="020B0604020202020204" charset="-122"/>
              </a:defRPr>
            </a:lvl4pPr>
            <a:lvl5pPr>
              <a:defRPr>
                <a:ea typeface="Arial Unicode MS" panose="020B0604020202020204" charset="-122"/>
                <a:cs typeface="Arial Unicode MS" panose="020B0604020202020204" charset="-122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IN +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1" y="2"/>
            <a:ext cx="9131873" cy="6680875"/>
            <a:chOff x="-10101" y="20289"/>
            <a:chExt cx="9131873" cy="6680875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5"/>
            <a:stretch>
              <a:fillRect/>
            </a:stretch>
          </p:blipFill>
          <p:spPr>
            <a:xfrm>
              <a:off x="-10101" y="20289"/>
              <a:ext cx="9131873" cy="6051861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3" b="28889"/>
            <a:stretch>
              <a:fillRect/>
            </a:stretch>
          </p:blipFill>
          <p:spPr>
            <a:xfrm>
              <a:off x="8253995" y="5888221"/>
              <a:ext cx="769169" cy="812943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8377306" y="6132434"/>
            <a:ext cx="5140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05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Ebrima" panose="02000000000000000000" charset="0"/>
                <a:ea typeface="Arial Unicode MS" panose="020B0604020202020204" charset="-122"/>
                <a:cs typeface="Arial Unicode MS" panose="020B0604020202020204" charset="-122"/>
              </a:rPr>
              <a:t>‹N°›</a:t>
            </a:fld>
            <a:endParaRPr kumimoji="0" lang="fr-FR" sz="79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Ebrima" panose="02000000000000000000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pic>
        <p:nvPicPr>
          <p:cNvPr id="21" name="Image 20" descr="Une image contenant alimentation&#10;&#10;Description générée automatiquement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369850" y="188641"/>
            <a:ext cx="1604632" cy="1497285"/>
          </a:xfrm>
          <a:prstGeom prst="ellipse">
            <a:avLst/>
          </a:prstGeom>
        </p:spPr>
      </p:pic>
      <p:pic>
        <p:nvPicPr>
          <p:cNvPr id="1027" name="Image 22" descr="Une image contenant hache,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 23" descr="Une image contenant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24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e image contenant hache,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Une image contenant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Une image contenant hache,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e image contenant dessin&#10;&#10;Description générée automatiquement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1" y="0"/>
            <a:ext cx="101600" cy="1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5" y="5984730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8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50617" y="478534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 dirty="0"/>
              <a:t>1 |  MODIFIER LE TITRE 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1" y="917286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>
                <a:solidFill>
                  <a:srgbClr val="E4B2BF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Sous-titre long ou court 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1657350"/>
            <a:ext cx="7326312" cy="4486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" panose="02000000000000000000" pitchFamily="2" charset="0"/>
              </a:defRPr>
            </a:lvl1pPr>
            <a:lvl2pPr>
              <a:defRPr sz="1600">
                <a:solidFill>
                  <a:srgbClr val="34555B"/>
                </a:solidFill>
                <a:latin typeface="Sansation" panose="02000000000000000000" pitchFamily="2" charset="0"/>
              </a:defRPr>
            </a:lvl2pPr>
            <a:lvl3pPr>
              <a:defRPr sz="1400">
                <a:solidFill>
                  <a:srgbClr val="91C4BE"/>
                </a:solidFill>
                <a:latin typeface="Sansation" panose="02000000000000000000" pitchFamily="2" charset="0"/>
              </a:defRPr>
            </a:lvl3pPr>
            <a:lvl4pPr>
              <a:defRPr sz="1200">
                <a:solidFill>
                  <a:srgbClr val="E4B2BF"/>
                </a:solidFill>
                <a:latin typeface="Sansation" panose="02000000000000000000" pitchFamily="2" charset="0"/>
              </a:defRPr>
            </a:lvl4pPr>
            <a:lvl5pPr>
              <a:defRPr sz="1200">
                <a:solidFill>
                  <a:srgbClr val="90C2E5"/>
                </a:solidFill>
                <a:latin typeface="Sansation" panose="02000000000000000000" pitchFamily="2" charset="0"/>
              </a:defRPr>
            </a:lvl5pPr>
          </a:lstStyle>
          <a:p>
            <a:pPr lvl="0"/>
            <a:r>
              <a:rPr lang="fr-FR" dirty="0"/>
              <a:t>Cliquez pour modifier le texte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2" name="Image 11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6329" y="5984730"/>
            <a:ext cx="769169" cy="81294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3"/>
          <a:srcRect l="-861" r="-20"/>
          <a:stretch>
            <a:fillRect/>
          </a:stretch>
        </p:blipFill>
        <p:spPr>
          <a:xfrm>
            <a:off x="-41565" y="0"/>
            <a:ext cx="4655128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5012979" y="1610245"/>
            <a:ext cx="3430826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MODIFIER LE TITRE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5012978" y="2035408"/>
            <a:ext cx="3430827" cy="3240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accent2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Sous-titre éventuel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5121046" y="2568633"/>
            <a:ext cx="29054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5012978" y="2816807"/>
            <a:ext cx="3430827" cy="33635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dirty="0"/>
              <a:t>Modifier le texte </a:t>
            </a:r>
          </a:p>
        </p:txBody>
      </p:sp>
      <p:pic>
        <p:nvPicPr>
          <p:cNvPr id="9" name="Image 8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6328" y="5984730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pic>
        <p:nvPicPr>
          <p:cNvPr id="5" name="Image 4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50617" y="430223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600">
                <a:solidFill>
                  <a:srgbClr val="2D5357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 dirty="0"/>
              <a:t>1 |  MODIFIER LE TITRE </a:t>
            </a:r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0" hasCustomPrompt="1"/>
          </p:nvPr>
        </p:nvSpPr>
        <p:spPr>
          <a:xfrm>
            <a:off x="4565936" y="1628775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r>
              <a:rPr lang="fr-FR" dirty="0"/>
              <a:t>Insérer une image 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934831" y="868975"/>
            <a:ext cx="6094921" cy="32067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>
                <a:solidFill>
                  <a:srgbClr val="E4B2BF"/>
                </a:solidFill>
                <a:latin typeface="Sansation" panose="02000000000000000000" pitchFamily="2" charset="0"/>
              </a:defRPr>
            </a:lvl1pPr>
          </a:lstStyle>
          <a:p>
            <a:pPr lvl="0"/>
            <a:r>
              <a:rPr lang="fr-FR" dirty="0"/>
              <a:t>Sous-titre long ou court 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59846" y="1628775"/>
            <a:ext cx="3669654" cy="4478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" panose="02000000000000000000" pitchFamily="2" charset="0"/>
              </a:defRPr>
            </a:lvl1pPr>
            <a:lvl2pPr>
              <a:defRPr sz="1600">
                <a:solidFill>
                  <a:srgbClr val="34555B"/>
                </a:solidFill>
                <a:latin typeface="Sansation" panose="02000000000000000000" pitchFamily="2" charset="0"/>
              </a:defRPr>
            </a:lvl2pPr>
            <a:lvl3pPr>
              <a:defRPr sz="1100">
                <a:solidFill>
                  <a:srgbClr val="91C4BE"/>
                </a:solidFill>
                <a:latin typeface="Sansation" panose="02000000000000000000" pitchFamily="2" charset="0"/>
              </a:defRPr>
            </a:lvl3pPr>
            <a:lvl4pPr>
              <a:defRPr sz="1050">
                <a:solidFill>
                  <a:srgbClr val="E4B2BF"/>
                </a:solidFill>
                <a:latin typeface="Sansation" panose="02000000000000000000" pitchFamily="2" charset="0"/>
              </a:defRPr>
            </a:lvl4pPr>
            <a:lvl5pPr>
              <a:defRPr sz="1050">
                <a:solidFill>
                  <a:srgbClr val="90C2E5"/>
                </a:solidFill>
                <a:latin typeface="Sansation" panose="02000000000000000000" pitchFamily="2" charset="0"/>
              </a:defRPr>
            </a:lvl5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3916" y="5984730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pic>
        <p:nvPicPr>
          <p:cNvPr id="5" name="Image 4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540396" y="525039"/>
            <a:ext cx="6479135" cy="3196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4000">
                <a:solidFill>
                  <a:srgbClr val="34555B"/>
                </a:solidFill>
                <a:latin typeface="Sansation" panose="02000000000000000000" pitchFamily="2" charset="0"/>
              </a:defRPr>
            </a:lvl1pPr>
          </a:lstStyle>
          <a:p>
            <a:r>
              <a:rPr lang="fr-FR" dirty="0"/>
              <a:t>MODIFIER LE TITRE DU GRAPHIQUE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0" hasCustomPrompt="1"/>
          </p:nvPr>
        </p:nvSpPr>
        <p:spPr>
          <a:xfrm>
            <a:off x="539750" y="1699445"/>
            <a:ext cx="7402513" cy="42751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r>
              <a:rPr lang="fr-FR" dirty="0"/>
              <a:t>Insérer un graphique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at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59735" r="27413" b="28889"/>
          <a:stretch>
            <a:fillRect/>
          </a:stretch>
        </p:blipFill>
        <p:spPr>
          <a:xfrm>
            <a:off x="8338734" y="5987136"/>
            <a:ext cx="769169" cy="81294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72" t="-4015" r="27011" b="-10508"/>
          <a:stretch>
            <a:fillRect/>
          </a:stretch>
        </p:blipFill>
        <p:spPr>
          <a:xfrm rot="10800000">
            <a:off x="0" y="-369733"/>
            <a:ext cx="5490473" cy="62466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388" y="1965112"/>
            <a:ext cx="724705" cy="44470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52149" y="5097654"/>
            <a:ext cx="463391" cy="302592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5490473" y="2230338"/>
            <a:ext cx="2961676" cy="2829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1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dirty="0"/>
              <a:t>Modifier le texte de la citation</a:t>
            </a:r>
          </a:p>
          <a:p>
            <a:pPr lvl="0"/>
            <a:endParaRPr lang="fr-FR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5" hasCustomPrompt="1"/>
          </p:nvPr>
        </p:nvSpPr>
        <p:spPr>
          <a:xfrm>
            <a:off x="5490473" y="1727662"/>
            <a:ext cx="2961676" cy="3131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dirty="0"/>
              <a:t>EXEMPLE DE CITATION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5490473" y="5503277"/>
            <a:ext cx="2961676" cy="734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r>
              <a:rPr lang="fr-FR" dirty="0"/>
              <a:t>Prénom, Nom </a:t>
            </a:r>
          </a:p>
          <a:p>
            <a:pPr lvl="0"/>
            <a:r>
              <a:rPr lang="fr-FR" dirty="0"/>
              <a:t>Fonction</a:t>
            </a:r>
          </a:p>
          <a:p>
            <a:pPr lvl="0"/>
            <a:endParaRPr lang="fr-FR" dirty="0"/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sz="quarter" idx="17" hasCustomPrompt="1"/>
          </p:nvPr>
        </p:nvSpPr>
        <p:spPr>
          <a:xfrm>
            <a:off x="791632" y="1510134"/>
            <a:ext cx="2842954" cy="283038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endParaRPr lang="fr-FR" dirty="0"/>
          </a:p>
          <a:p>
            <a:r>
              <a:rPr lang="fr-FR" dirty="0"/>
              <a:t>Insérer une photo</a:t>
            </a:r>
          </a:p>
        </p:txBody>
      </p:sp>
      <p:pic>
        <p:nvPicPr>
          <p:cNvPr id="11" name="Image 10" descr="Une image contenant alimentation&#10;&#10;Description générée automatiquement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3160"/>
          <a:stretch>
            <a:fillRect/>
          </a:stretch>
        </p:blipFill>
        <p:spPr>
          <a:xfrm>
            <a:off x="7568241" y="188640"/>
            <a:ext cx="1406239" cy="131216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 userDrawn="1"/>
        </p:nvGrpSpPr>
        <p:grpSpPr>
          <a:xfrm>
            <a:off x="0" y="0"/>
            <a:ext cx="9131873" cy="6858000"/>
            <a:chOff x="0" y="0"/>
            <a:chExt cx="9131873" cy="6858000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31873" cy="68580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67" t="59735" r="27413" b="28889"/>
            <a:stretch>
              <a:fillRect/>
            </a:stretch>
          </p:blipFill>
          <p:spPr>
            <a:xfrm>
              <a:off x="8336330" y="5987136"/>
              <a:ext cx="769169" cy="812943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8460433" y="6237314"/>
            <a:ext cx="514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BF730E-2E7C-4AF8-AE8E-FC7253F8B78C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33565D"/>
                </a:solidFill>
                <a:effectLst/>
                <a:uLnTx/>
                <a:uFillTx/>
                <a:latin typeface="Sansation" panose="02000000000000000000" pitchFamily="2" charset="0"/>
                <a:ea typeface="+mn-ea"/>
                <a:cs typeface="+mn-cs"/>
              </a:rPr>
              <a:t>‹N°›</a:t>
            </a:fld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33565D"/>
              </a:solidFill>
              <a:effectLst/>
              <a:uLnTx/>
              <a:uFillTx/>
              <a:latin typeface="Sansation" panose="02000000000000000000" pitchFamily="2" charset="0"/>
              <a:ea typeface="+mn-ea"/>
              <a:cs typeface="+mn-cs"/>
            </a:endParaRPr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2212991" y="1129266"/>
            <a:ext cx="4879571" cy="4599467"/>
          </a:xfrm>
          <a:prstGeom prst="ellipse">
            <a:avLst/>
          </a:prstGeo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3200" b="0" i="0">
                <a:solidFill>
                  <a:srgbClr val="34555B"/>
                </a:solidFill>
                <a:latin typeface="Sansation Light" panose="02000000000000000000" pitchFamily="2" charset="0"/>
              </a:defRPr>
            </a:lvl1pPr>
          </a:lstStyle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r>
              <a:rPr lang="fr-FR" dirty="0"/>
              <a:t>Insérer des chiffres-clés ou des mots clés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685800" rtl="0" eaLnBrk="1" latinLnBrk="0" hangingPunct="1">
        <a:spcBef>
          <a:spcPct val="0"/>
        </a:spcBef>
        <a:buNone/>
        <a:defRPr lang="fr-FR" sz="2800" b="1" i="0" u="none" strike="noStrike" kern="1200" baseline="30000" smtClean="0">
          <a:solidFill>
            <a:srgbClr val="33565D"/>
          </a:solidFill>
          <a:latin typeface="+mj-lt"/>
          <a:ea typeface="+mj-ea"/>
          <a:cs typeface="+mj-cs"/>
        </a:defRPr>
      </a:lvl1pPr>
    </p:titleStyle>
    <p:bodyStyle>
      <a:lvl1pPr marL="857250" indent="-857250" algn="l" defTabSz="685800" rtl="0" eaLnBrk="1" latinLnBrk="0" hangingPunct="1">
        <a:spcBef>
          <a:spcPct val="20000"/>
        </a:spcBef>
        <a:buFont typeface="+mj-lt"/>
        <a:buAutoNum type="arabicPeriod"/>
        <a:defRPr lang="fr-FR" sz="3600" b="0" i="0" u="none" strike="noStrike" kern="1200" baseline="30000" smtClean="0">
          <a:solidFill>
            <a:srgbClr val="0070C0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35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lang="fr-FR" sz="2800" b="1" kern="1200" baseline="30000">
          <a:solidFill>
            <a:srgbClr val="33565D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800" b="1" baseline="30000">
          <a:solidFill>
            <a:srgbClr val="33565D"/>
          </a:solidFill>
          <a:latin typeface="Sansation" panose="02000000000000000000"/>
        </a:defRPr>
      </a:lvl9pPr>
    </p:titleStyle>
    <p:bodyStyle>
      <a:lvl1pPr marL="857250" indent="-857250" algn="l" defTabSz="685800" rtl="0" eaLnBrk="0" fontAlgn="base" hangingPunct="0">
        <a:spcBef>
          <a:spcPct val="20000"/>
        </a:spcBef>
        <a:spcAft>
          <a:spcPct val="0"/>
        </a:spcAft>
        <a:buFont typeface="Sansation" panose="02000000000000000000"/>
        <a:buAutoNum type="arabicPeriod"/>
        <a:defRPr lang="fr-FR" sz="3600" kern="1200" baseline="30000">
          <a:solidFill>
            <a:srgbClr val="0070C0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rgbClr val="2D5357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00" kern="1200">
          <a:solidFill>
            <a:srgbClr val="DDD416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300" kern="1200">
          <a:solidFill>
            <a:srgbClr val="DDD41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514350" rtl="0" eaLnBrk="1" latinLnBrk="0" hangingPunct="1">
        <a:spcBef>
          <a:spcPct val="0"/>
        </a:spcBef>
        <a:buNone/>
        <a:defRPr lang="fr-FR" sz="2100" b="1" i="0" u="none" strike="noStrike" kern="1200" baseline="30000" smtClean="0">
          <a:solidFill>
            <a:srgbClr val="33565D"/>
          </a:solidFill>
          <a:latin typeface="+mj-lt"/>
          <a:ea typeface="+mj-ea"/>
          <a:cs typeface="+mj-cs"/>
        </a:defRPr>
      </a:lvl1pPr>
    </p:titleStyle>
    <p:bodyStyle>
      <a:lvl1pPr marL="643255" indent="-643255" algn="l" defTabSz="514350" rtl="0" eaLnBrk="1" latinLnBrk="0" hangingPunct="1">
        <a:spcBef>
          <a:spcPct val="20000"/>
        </a:spcBef>
        <a:buFont typeface="+mj-lt"/>
        <a:buAutoNum type="arabicPeriod"/>
        <a:defRPr lang="fr-FR" sz="2700" b="0" i="0" u="none" strike="noStrike" kern="1200" baseline="30000" smtClean="0">
          <a:solidFill>
            <a:srgbClr val="0070C0"/>
          </a:solidFill>
          <a:latin typeface="+mn-lt"/>
          <a:ea typeface="+mn-ea"/>
          <a:cs typeface="+mn-cs"/>
        </a:defRPr>
      </a:lvl1pPr>
      <a:lvl2pPr marL="417830" indent="-16065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accent6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5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»"/>
        <a:defRPr sz="1015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svg"/><Relationship Id="rId5" Type="http://schemas.openxmlformats.org/officeDocument/2006/relationships/image" Target="../media/image20.svg"/><Relationship Id="rId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9CFF3-809B-B001-99B0-2A7E139B8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EE118960-064C-9FBB-42FE-A13537B8AC28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1598ED-FD2A-2D6E-D2D4-BDB83C954F92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A9F9B5-C838-89D8-87A7-6DF6D1C50544}"/>
              </a:ext>
            </a:extLst>
          </p:cNvPr>
          <p:cNvSpPr/>
          <p:nvPr/>
        </p:nvSpPr>
        <p:spPr>
          <a:xfrm>
            <a:off x="1130751" y="426127"/>
            <a:ext cx="6882497" cy="245911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40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1- L’association AAF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5E72F8EE-FC04-571F-743F-2965670F658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837" y="3972757"/>
            <a:ext cx="8042269" cy="172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4189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F2DC1-CA96-49C4-189B-C4CFBB46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12F48908-12A1-8BD3-66D3-41F28B212D7A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8CD522-ED2D-81CC-9951-DDBF3CC30242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473970-3189-B467-B9F4-D641202CC721}"/>
              </a:ext>
            </a:extLst>
          </p:cNvPr>
          <p:cNvSpPr/>
          <p:nvPr/>
        </p:nvSpPr>
        <p:spPr>
          <a:xfrm>
            <a:off x="0" y="1518934"/>
            <a:ext cx="8841131" cy="163203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CE , ce n’est pas dangereux ?  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C34469BF-9B83-50F6-F07C-1C01203A0A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B36D759-B067-03E6-B07D-C32B2598C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0761" y="3611450"/>
            <a:ext cx="4488823" cy="29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2178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9E01B-A777-434F-7284-DCF913954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2226CB90-38C3-0C9E-32D6-060D79F2517B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5747EB-7511-7D16-336A-11BF0645D146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94598EA-3732-A4A2-A56A-BEFD3875D2C5}"/>
              </a:ext>
            </a:extLst>
          </p:cNvPr>
          <p:cNvSpPr txBox="1"/>
          <p:nvPr/>
        </p:nvSpPr>
        <p:spPr>
          <a:xfrm>
            <a:off x="81280" y="936533"/>
            <a:ext cx="8503920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Impact pulmonaire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Initiation de la vapoteuse chez non-fumeurs → </a:t>
            </a:r>
            <a:r>
              <a:rPr lang="fr-FR" b="1" dirty="0">
                <a:solidFill>
                  <a:srgbClr val="C00000"/>
                </a:solidFill>
              </a:rPr>
              <a:t>risque pour le système respiratoire</a:t>
            </a:r>
            <a:r>
              <a:rPr lang="fr-FR" dirty="0"/>
              <a:t>, surtout chez les jeunes.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Arômes et composants peuvent provoquer : </a:t>
            </a:r>
            <a:r>
              <a:rPr lang="fr-FR" b="1" dirty="0">
                <a:solidFill>
                  <a:srgbClr val="C00000"/>
                </a:solidFill>
              </a:rPr>
              <a:t>stress oxydatif, inflammation, altération des défenses immunitaires, rupture d’ADN</a:t>
            </a:r>
            <a:r>
              <a:rPr lang="fr-FR" dirty="0"/>
              <a:t>.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Effets observés : </a:t>
            </a:r>
            <a:r>
              <a:rPr lang="fr-FR" b="1" dirty="0">
                <a:solidFill>
                  <a:srgbClr val="C00000"/>
                </a:solidFill>
              </a:rPr>
              <a:t>toux, respiration sifflante, exacerbations d’asthme, obstruction des voies respiratoires </a:t>
            </a:r>
            <a:r>
              <a:rPr lang="fr-FR" dirty="0"/>
              <a:t>(même après 10 min de vapotage). </a:t>
            </a:r>
          </a:p>
          <a:p>
            <a:r>
              <a:rPr lang="fr-FR" sz="1400" i="1" dirty="0"/>
              <a:t>(</a:t>
            </a:r>
            <a:r>
              <a:rPr lang="fr-FR" sz="1200" i="1" dirty="0"/>
              <a:t>Sources : Groupe </a:t>
            </a:r>
            <a:r>
              <a:rPr lang="fr-FR" sz="1200" i="1" dirty="0" err="1"/>
              <a:t>OncoAddiction</a:t>
            </a:r>
            <a:r>
              <a:rPr lang="fr-FR" sz="1200" i="1" dirty="0"/>
              <a:t> </a:t>
            </a:r>
            <a:r>
              <a:rPr lang="fr-FR" sz="1200" i="1" dirty="0" err="1"/>
              <a:t>Unicancer</a:t>
            </a:r>
            <a:r>
              <a:rPr lang="fr-FR" sz="1200" i="1" dirty="0"/>
              <a:t>, 2022 ; Li, 2009 ; Cho, 2016 ; </a:t>
            </a:r>
            <a:r>
              <a:rPr lang="fr-FR" sz="1200" i="1" dirty="0" err="1"/>
              <a:t>Sussan</a:t>
            </a:r>
            <a:r>
              <a:rPr lang="fr-FR" sz="1200" i="1" dirty="0"/>
              <a:t>, 2015 ; Yu, 2016 ; </a:t>
            </a:r>
            <a:r>
              <a:rPr lang="fr-FR" sz="1200" i="1" dirty="0" err="1"/>
              <a:t>Kamilari</a:t>
            </a:r>
            <a:r>
              <a:rPr lang="fr-FR" sz="1200" i="1" dirty="0"/>
              <a:t>, 2018 ; </a:t>
            </a:r>
            <a:r>
              <a:rPr lang="fr-FR" sz="1200" i="1" dirty="0" err="1"/>
              <a:t>Pisinger</a:t>
            </a:r>
            <a:r>
              <a:rPr lang="fr-FR" sz="1200" i="1" dirty="0"/>
              <a:t>, 2014 ; Hua, 2016 ; HCSP, 2016)</a:t>
            </a:r>
          </a:p>
          <a:p>
            <a:endParaRPr lang="fr-FR" sz="1200" dirty="0"/>
          </a:p>
          <a:p>
            <a:endParaRPr lang="fr-FR" sz="1100" dirty="0"/>
          </a:p>
          <a:p>
            <a:r>
              <a:rPr lang="fr-FR" b="1" dirty="0"/>
              <a:t>Impact cardiovasculaire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Peu d’études chez l’homme, mais effets concordants : </a:t>
            </a:r>
          </a:p>
          <a:p>
            <a:pPr lvl="1"/>
            <a:r>
              <a:rPr lang="fr-FR" b="1" dirty="0">
                <a:solidFill>
                  <a:srgbClr val="C00000"/>
                </a:solidFill>
              </a:rPr>
              <a:t>Stress oxydatif </a:t>
            </a:r>
          </a:p>
          <a:p>
            <a:pPr lvl="1"/>
            <a:r>
              <a:rPr lang="fr-FR" b="1" dirty="0">
                <a:solidFill>
                  <a:srgbClr val="C00000"/>
                </a:solidFill>
              </a:rPr>
              <a:t>Dysfonction endothéliale </a:t>
            </a:r>
          </a:p>
          <a:p>
            <a:pPr lvl="1"/>
            <a:r>
              <a:rPr lang="fr-FR" b="1" dirty="0">
                <a:solidFill>
                  <a:srgbClr val="C00000"/>
                </a:solidFill>
              </a:rPr>
              <a:t>Agrégation plaquettaire </a:t>
            </a:r>
          </a:p>
          <a:p>
            <a:pPr lvl="1"/>
            <a:r>
              <a:rPr lang="fr-FR" b="1" dirty="0">
                <a:solidFill>
                  <a:srgbClr val="C00000"/>
                </a:solidFill>
              </a:rPr>
              <a:t>Rigidité artérielle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Implication dans pathologies cardiovasculaires : </a:t>
            </a:r>
            <a:r>
              <a:rPr lang="fr-FR" b="1" dirty="0">
                <a:solidFill>
                  <a:srgbClr val="C00000"/>
                </a:solidFill>
              </a:rPr>
              <a:t>coronaropathies, AVC, maladies artérielles périphériques. </a:t>
            </a:r>
          </a:p>
          <a:p>
            <a:endParaRPr lang="fr-FR" sz="1200" i="1" dirty="0"/>
          </a:p>
          <a:p>
            <a:r>
              <a:rPr lang="fr-FR" sz="1200" i="1" dirty="0"/>
              <a:t>(Sources : Anderson, 2016)</a:t>
            </a:r>
            <a:endParaRPr lang="fr-FR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92C3F0-D9E4-A162-858F-95E33A209DC9}"/>
              </a:ext>
            </a:extLst>
          </p:cNvPr>
          <p:cNvSpPr/>
          <p:nvPr/>
        </p:nvSpPr>
        <p:spPr>
          <a:xfrm>
            <a:off x="194413" y="-97588"/>
            <a:ext cx="7002890" cy="1274695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CE , ce n’est pas dangereux ? 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CA2F0FE-EF91-FB4F-74A9-CE4D2FE20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80157">
            <a:off x="6644838" y="245907"/>
            <a:ext cx="1663231" cy="76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3674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83CA6-DD5E-4EE7-8BA5-82A8D921E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6FAE6770-B9C2-AC3F-47F9-8B76079B3831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DB912C-4653-F8DD-2C7B-37298D566AC7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35D425-3AC0-D72C-84E3-6ADE22873FC1}"/>
              </a:ext>
            </a:extLst>
          </p:cNvPr>
          <p:cNvSpPr/>
          <p:nvPr/>
        </p:nvSpPr>
        <p:spPr>
          <a:xfrm>
            <a:off x="0" y="1518934"/>
            <a:ext cx="8841131" cy="163203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nicotine aide à gérer le stress ?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9E02A558-B991-5E04-CF3E-C38DB862140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679D17-EF4F-B767-96EC-DB1CFC2F2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907" y="3707030"/>
            <a:ext cx="3513443" cy="233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3455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59F0F-4C2F-17D0-3E0A-DAE697023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425AA636-A1DD-80C6-BFCA-D590ED05C554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B2BBDB-2716-6BCE-7F60-C6DEE2243B0F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825B13-D67B-D99B-DEE1-6F0B8E14011A}"/>
              </a:ext>
            </a:extLst>
          </p:cNvPr>
          <p:cNvSpPr/>
          <p:nvPr/>
        </p:nvSpPr>
        <p:spPr>
          <a:xfrm>
            <a:off x="-201064" y="1813"/>
            <a:ext cx="6146806" cy="1402079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4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nicotine aide à gérer le stress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9D5EE86-B708-4EC4-6D30-4F5D44FB164E}"/>
              </a:ext>
            </a:extLst>
          </p:cNvPr>
          <p:cNvSpPr txBox="1"/>
          <p:nvPr/>
        </p:nvSpPr>
        <p:spPr>
          <a:xfrm>
            <a:off x="243840" y="1402080"/>
            <a:ext cx="84531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En réalité, </a:t>
            </a:r>
            <a:r>
              <a:rPr lang="fr-FR" b="1" dirty="0"/>
              <a:t>l’effet relaxant perçu vient surtout de la suppression du malaise dû au manque de nicotine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Chez les </a:t>
            </a:r>
            <a:r>
              <a:rPr lang="fr-FR" b="1" dirty="0">
                <a:solidFill>
                  <a:srgbClr val="C00000"/>
                </a:solidFill>
              </a:rPr>
              <a:t>adolescent</a:t>
            </a:r>
            <a:r>
              <a:rPr lang="fr-FR" dirty="0"/>
              <a:t>s, la dépendance à la nicotine peut en fait conduire à une </a:t>
            </a:r>
            <a:r>
              <a:rPr lang="fr-FR" b="1" dirty="0">
                <a:solidFill>
                  <a:srgbClr val="C00000"/>
                </a:solidFill>
              </a:rPr>
              <a:t>augmentation de l’anxiété et du stress entre les prises</a:t>
            </a:r>
            <a:r>
              <a:rPr lang="fr-FR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Des études montrent aussi que les jeunes signalent le stress comme une raison fréquente pour commencer, mais cela ne veut pas dire que cela soulage réellement à long terme.</a:t>
            </a:r>
          </a:p>
        </p:txBody>
      </p:sp>
      <p:pic>
        <p:nvPicPr>
          <p:cNvPr id="1026" name="Picture 2" descr="Gestion du stress : 4 conseils pour te sentir mieux – Pass'Santé Jeunes">
            <a:extLst>
              <a:ext uri="{FF2B5EF4-FFF2-40B4-BE49-F238E27FC236}">
                <a16:creationId xmlns:a16="http://schemas.microsoft.com/office/drawing/2014/main" id="{29A11B0D-2623-C4E0-90C8-8E6A1D09F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5" y="4230626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1B09425-AEA2-3B6C-10F8-F2478AE5E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452" y="199094"/>
            <a:ext cx="2158508" cy="99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5101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5A506-165A-3FB4-ED1B-38F17F573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9E589D9B-5A45-4FE5-A8B0-D50052648C28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5EB23-8259-E262-C70C-3D282625483D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EB94E61-5496-3817-030B-8AAB646C77D9}"/>
              </a:ext>
            </a:extLst>
          </p:cNvPr>
          <p:cNvSpPr/>
          <p:nvPr/>
        </p:nvSpPr>
        <p:spPr>
          <a:xfrm>
            <a:off x="302869" y="1231528"/>
            <a:ext cx="8841131" cy="2065126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2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 La puff est moins dangereuse que la CE ? 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EDF8FECF-4E6E-42FE-DA8B-5457DC32B76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A79DFA9-C494-98D4-1E09-B20EFFB4E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002" y="4083167"/>
            <a:ext cx="6049995" cy="252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4165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6FC57-D77B-CF9C-E5AF-1FAF78DB5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19A629BE-D2AA-AD8B-4CA5-5D569BFEED46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ACF020-A80A-6B43-8C86-CD8D6207D52A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74ECB0-CDE5-74C3-46CA-86A00F23AEEA}"/>
              </a:ext>
            </a:extLst>
          </p:cNvPr>
          <p:cNvSpPr/>
          <p:nvPr/>
        </p:nvSpPr>
        <p:spPr>
          <a:xfrm>
            <a:off x="-123191" y="-147276"/>
            <a:ext cx="7366202" cy="1700258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 La puff est moins dangereuse que la CE ? »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8EF464E-DA8B-14B5-3F67-920E69A27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635" y="217521"/>
            <a:ext cx="1975093" cy="91249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9BF1B84-8FB3-BC42-A4E7-22782205DE48}"/>
              </a:ext>
            </a:extLst>
          </p:cNvPr>
          <p:cNvSpPr txBox="1"/>
          <p:nvPr/>
        </p:nvSpPr>
        <p:spPr>
          <a:xfrm>
            <a:off x="-4476" y="1064834"/>
            <a:ext cx="9144000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/>
              <a:t>Elles sont souvent </a:t>
            </a:r>
            <a:r>
              <a:rPr lang="fr-FR" b="1" dirty="0">
                <a:solidFill>
                  <a:srgbClr val="C00000"/>
                </a:solidFill>
              </a:rPr>
              <a:t>moins bien contrôlées</a:t>
            </a:r>
            <a:r>
              <a:rPr lang="fr-FR" dirty="0"/>
              <a:t>. </a:t>
            </a:r>
          </a:p>
          <a:p>
            <a:pPr algn="ctr"/>
            <a:r>
              <a:rPr lang="fr-FR" dirty="0"/>
              <a:t>Plus de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b="1" dirty="0">
                <a:solidFill>
                  <a:srgbClr val="C00000"/>
                </a:solidFill>
              </a:rPr>
              <a:t>variabilité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/>
              <a:t>dans la composition réelle. </a:t>
            </a:r>
          </a:p>
          <a:p>
            <a:pPr algn="ctr"/>
            <a:r>
              <a:rPr lang="fr-FR" dirty="0"/>
              <a:t>Marques parfois peu transparentes sur les ingrédients. </a:t>
            </a:r>
          </a:p>
          <a:p>
            <a:pPr>
              <a:buNone/>
            </a:pPr>
            <a:r>
              <a:rPr lang="fr-FR" b="1" dirty="0"/>
              <a:t>Nicotine parfois très élevée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Beaucoup de puffs contiennent : </a:t>
            </a:r>
            <a:r>
              <a:rPr lang="fr-FR" b="1" dirty="0"/>
              <a:t>20 mg/</a:t>
            </a:r>
            <a:r>
              <a:rPr lang="fr-FR" b="1" dirty="0" err="1"/>
              <a:t>mL</a:t>
            </a:r>
            <a:r>
              <a:rPr lang="fr-FR" dirty="0"/>
              <a:t>, le maximum légal en Europe.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 taux parfois plus hauts dans des produits non conformes. </a:t>
            </a:r>
          </a:p>
          <a:p>
            <a:pPr>
              <a:buNone/>
            </a:pPr>
            <a:endParaRPr lang="fr-FR" sz="1200" dirty="0"/>
          </a:p>
          <a:p>
            <a:pPr>
              <a:buNone/>
            </a:pPr>
            <a:r>
              <a:rPr lang="fr-FR" dirty="0"/>
              <a:t>Cela favorise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Une </a:t>
            </a:r>
            <a:r>
              <a:rPr lang="fr-FR" b="1" dirty="0">
                <a:solidFill>
                  <a:srgbClr val="C00000"/>
                </a:solidFill>
              </a:rPr>
              <a:t>dépendance plus rapide</a:t>
            </a:r>
            <a:r>
              <a:rPr lang="fr-FR" dirty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 </a:t>
            </a:r>
            <a:r>
              <a:rPr lang="fr-FR" b="1" dirty="0">
                <a:solidFill>
                  <a:srgbClr val="C00000"/>
                </a:solidFill>
              </a:rPr>
              <a:t>usage compulsif</a:t>
            </a:r>
            <a:r>
              <a:rPr lang="fr-FR" dirty="0"/>
              <a:t>, car elles sont très simples à utiliser. </a:t>
            </a:r>
          </a:p>
          <a:p>
            <a:pPr>
              <a:buNone/>
            </a:pPr>
            <a:endParaRPr lang="fr-FR" sz="1200" b="1" dirty="0"/>
          </a:p>
          <a:p>
            <a:pPr>
              <a:buNone/>
            </a:pPr>
            <a:r>
              <a:rPr lang="fr-FR" b="1" dirty="0"/>
              <a:t>Arômes attractifs = plus de consommation</a:t>
            </a:r>
          </a:p>
          <a:p>
            <a:pPr>
              <a:buNone/>
            </a:pPr>
            <a:r>
              <a:rPr lang="fr-FR" dirty="0"/>
              <a:t>Les parfums sucrés (bonbon, glace, fruits, etc.) poussent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À une inhalation plus fréquente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À des bouffées plus profondes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À une perception trompeuse d’innocuité </a:t>
            </a:r>
          </a:p>
          <a:p>
            <a:pPr>
              <a:buNone/>
            </a:pPr>
            <a:endParaRPr lang="fr-FR" sz="1200" b="1" dirty="0"/>
          </a:p>
          <a:p>
            <a:r>
              <a:rPr lang="fr-FR" b="1" dirty="0"/>
              <a:t>Puffs = jetables = métaux lourds ?</a:t>
            </a:r>
            <a:r>
              <a:rPr lang="fr-FR" dirty="0"/>
              <a:t> Parce qu’elles sont jetables, les puffs :</a:t>
            </a:r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s’abîment plus vite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peuvent relarguer plus de </a:t>
            </a:r>
            <a:r>
              <a:rPr lang="fr-FR" b="1" dirty="0"/>
              <a:t>métaux</a:t>
            </a:r>
            <a:r>
              <a:rPr lang="fr-FR" dirty="0"/>
              <a:t> (nickel, plomb, etc.) par usure des composants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génèrent plus de </a:t>
            </a:r>
            <a:r>
              <a:rPr lang="fr-FR" b="1" dirty="0"/>
              <a:t>déchets toxiques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679961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3D5E8-4637-DC42-733F-9AFB7D49F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A630CEE0-0FED-EC6E-1044-E529136C22E6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3649FC-4C06-05AE-6B83-D5672D49E2D7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EF7B0F-DDEE-6CFE-20CB-54B0281DD58A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2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Les puffs ont été créées pour les jeunes ?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E95DAB3A-BC93-349A-97A6-80ECBA6BB1A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7793" y="266758"/>
            <a:ext cx="1188411" cy="118841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B7D6463-4ADB-0BD8-3FB8-5FB8666B8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722" y="3721267"/>
            <a:ext cx="4063925" cy="271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807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7500B-94AF-9529-4114-E1D16194A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F54CF24E-7503-4032-047D-9DD5FBAD9FE1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47895F-E4A9-F7DE-286B-2B744F2060EC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724810-0E8E-5384-97B0-15441732EC29}"/>
              </a:ext>
            </a:extLst>
          </p:cNvPr>
          <p:cNvSpPr/>
          <p:nvPr/>
        </p:nvSpPr>
        <p:spPr>
          <a:xfrm>
            <a:off x="151433" y="-229593"/>
            <a:ext cx="8841131" cy="1491916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Les puffs ont été créées pour les jeunes ? »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BE0E6F-7D22-9D7E-42C6-DE2C4076BB7C}"/>
              </a:ext>
            </a:extLst>
          </p:cNvPr>
          <p:cNvSpPr txBox="1"/>
          <p:nvPr/>
        </p:nvSpPr>
        <p:spPr>
          <a:xfrm>
            <a:off x="66980" y="872330"/>
            <a:ext cx="9010039" cy="6009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b="1" dirty="0"/>
              <a:t>Officiellement non... En réalité : elles ont très largement été </a:t>
            </a:r>
            <a:r>
              <a:rPr lang="fr-FR" b="1" i="1" dirty="0"/>
              <a:t>marketées</a:t>
            </a:r>
            <a:r>
              <a:rPr lang="fr-FR" b="1" dirty="0"/>
              <a:t> pour attirer les jeunes.</a:t>
            </a:r>
            <a:endParaRPr lang="fr-FR" dirty="0"/>
          </a:p>
          <a:p>
            <a:pPr algn="ctr">
              <a:buNone/>
            </a:pPr>
            <a:endParaRPr lang="fr-FR" sz="900" dirty="0"/>
          </a:p>
          <a:p>
            <a:pPr>
              <a:buNone/>
            </a:pPr>
            <a:r>
              <a:rPr lang="fr-FR" dirty="0"/>
              <a:t>Les fabricants les présentent comme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une </a:t>
            </a:r>
            <a:r>
              <a:rPr lang="fr-FR" b="1" dirty="0"/>
              <a:t>alternative simple</a:t>
            </a:r>
            <a:r>
              <a:rPr lang="fr-FR" dirty="0"/>
              <a:t> pour les fumeurs adultes,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 produit </a:t>
            </a:r>
            <a:r>
              <a:rPr lang="fr-FR" b="1" dirty="0"/>
              <a:t>jetable</a:t>
            </a:r>
            <a:r>
              <a:rPr lang="fr-FR" dirty="0"/>
              <a:t>, sans réglage ni recharge,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“pratique” pour ceux qui veulent essayer la vape sans investir. </a:t>
            </a:r>
          </a:p>
          <a:p>
            <a:pPr algn="ctr">
              <a:buNone/>
            </a:pPr>
            <a:endParaRPr lang="fr-FR" sz="900" dirty="0"/>
          </a:p>
          <a:p>
            <a:pPr>
              <a:buNone/>
            </a:pPr>
            <a:r>
              <a:rPr lang="fr-FR" dirty="0">
                <a:solidFill>
                  <a:srgbClr val="C00000"/>
                </a:solidFill>
              </a:rPr>
              <a:t>Donc </a:t>
            </a:r>
            <a:r>
              <a:rPr lang="fr-FR" b="1" dirty="0">
                <a:solidFill>
                  <a:srgbClr val="C00000"/>
                </a:solidFill>
              </a:rPr>
              <a:t>officiellement, la cible = adultes fumeurs</a:t>
            </a:r>
            <a:r>
              <a:rPr lang="fr-FR" dirty="0">
                <a:solidFill>
                  <a:srgbClr val="C00000"/>
                </a:solidFill>
              </a:rPr>
              <a:t>. </a:t>
            </a:r>
            <a:r>
              <a:rPr lang="fr-FR" b="1" dirty="0">
                <a:solidFill>
                  <a:srgbClr val="C00000"/>
                </a:solidFill>
              </a:rPr>
              <a:t>Dans les faits: tout montre qu’elles visent surtout les jeunes </a:t>
            </a:r>
            <a:r>
              <a:rPr lang="fr-FR" dirty="0">
                <a:solidFill>
                  <a:srgbClr val="C00000"/>
                </a:solidFill>
              </a:rPr>
              <a:t>(une stratégie orientée vers les ados).</a:t>
            </a:r>
          </a:p>
          <a:p>
            <a:pPr>
              <a:buNone/>
            </a:pPr>
            <a:endParaRPr lang="fr-FR" sz="1100" b="1" dirty="0"/>
          </a:p>
          <a:p>
            <a:pPr>
              <a:buNone/>
            </a:pPr>
            <a:r>
              <a:rPr lang="fr-FR" b="1" dirty="0">
                <a:solidFill>
                  <a:srgbClr val="C00000"/>
                </a:solidFill>
              </a:rPr>
              <a:t>Arômes ultra attractifs </a:t>
            </a:r>
            <a:r>
              <a:rPr lang="fr-FR" b="1" dirty="0"/>
              <a:t>: </a:t>
            </a:r>
            <a:r>
              <a:rPr lang="fr-FR" dirty="0"/>
              <a:t>bonbons, glace, pastèque, fraise tagada, </a:t>
            </a:r>
            <a:r>
              <a:rPr lang="fr-FR" dirty="0" err="1"/>
              <a:t>bubble</a:t>
            </a:r>
            <a:r>
              <a:rPr lang="fr-FR" dirty="0"/>
              <a:t> </a:t>
            </a:r>
            <a:r>
              <a:rPr lang="fr-FR" dirty="0" err="1"/>
              <a:t>gum</a:t>
            </a:r>
            <a:r>
              <a:rPr lang="fr-FR" dirty="0"/>
              <a:t> …</a:t>
            </a:r>
          </a:p>
          <a:p>
            <a:pPr>
              <a:buNone/>
            </a:pPr>
            <a:r>
              <a:rPr lang="fr-FR" b="1" dirty="0">
                <a:solidFill>
                  <a:srgbClr val="C00000"/>
                </a:solidFill>
              </a:rPr>
              <a:t>Designs colorés / packaging “mignon”: </a:t>
            </a:r>
            <a:r>
              <a:rPr lang="fr-FR" dirty="0"/>
              <a:t>très coloré , petit , discret , esthétique “bonbon / jouet”. </a:t>
            </a:r>
          </a:p>
          <a:p>
            <a:pPr>
              <a:buNone/>
            </a:pPr>
            <a:endParaRPr lang="fr-FR" sz="1050" b="1" dirty="0"/>
          </a:p>
          <a:p>
            <a:pPr>
              <a:buNone/>
            </a:pPr>
            <a:r>
              <a:rPr lang="fr-FR" b="1" dirty="0"/>
              <a:t>Prix bas:</a:t>
            </a:r>
          </a:p>
          <a:p>
            <a:pPr>
              <a:buNone/>
            </a:pPr>
            <a:r>
              <a:rPr lang="fr-FR" dirty="0"/>
              <a:t>Une puff coûte : </a:t>
            </a:r>
            <a:r>
              <a:rPr lang="fr-FR" b="1" dirty="0"/>
              <a:t>entre 7 et 12 €</a:t>
            </a:r>
            <a:r>
              <a:rPr lang="fr-FR" dirty="0"/>
              <a:t>, aucune machine à acheter,  aucun liquide à acheter. </a:t>
            </a:r>
          </a:p>
          <a:p>
            <a:pPr>
              <a:buNone/>
            </a:pPr>
            <a:endParaRPr lang="fr-FR" sz="1050" b="1" dirty="0"/>
          </a:p>
          <a:p>
            <a:pPr>
              <a:buNone/>
            </a:pPr>
            <a:r>
              <a:rPr lang="fr-FR" b="1" dirty="0">
                <a:solidFill>
                  <a:srgbClr val="C00000"/>
                </a:solidFill>
              </a:rPr>
              <a:t>Faciles à cacher </a:t>
            </a:r>
            <a:r>
              <a:rPr lang="fr-FR" b="1" dirty="0"/>
              <a:t>: </a:t>
            </a:r>
            <a:r>
              <a:rPr lang="fr-FR" dirty="0"/>
              <a:t>petites , silencieuses , pas d’odeur de tabac</a:t>
            </a:r>
            <a:br>
              <a:rPr lang="fr-FR" dirty="0"/>
            </a:br>
            <a:r>
              <a:rPr lang="fr-FR" dirty="0"/>
              <a:t>→ Très attractives pour un usage scolaire ou discret. </a:t>
            </a:r>
          </a:p>
          <a:p>
            <a:pPr>
              <a:buNone/>
            </a:pPr>
            <a:endParaRPr lang="fr-FR" sz="1050" b="1" dirty="0"/>
          </a:p>
          <a:p>
            <a:pPr>
              <a:buNone/>
            </a:pPr>
            <a:r>
              <a:rPr lang="fr-FR" b="1" dirty="0">
                <a:solidFill>
                  <a:srgbClr val="C00000"/>
                </a:solidFill>
              </a:rPr>
              <a:t>Influence sur les réseaux sociaux</a:t>
            </a:r>
            <a:r>
              <a:rPr lang="fr-FR" b="1" dirty="0"/>
              <a:t>, l</a:t>
            </a:r>
            <a:r>
              <a:rPr lang="fr-FR" dirty="0"/>
              <a:t>es premières explosions de popularité viennent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TikTok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Instagram</a:t>
            </a:r>
          </a:p>
        </p:txBody>
      </p:sp>
    </p:spTree>
    <p:extLst>
      <p:ext uri="{BB962C8B-B14F-4D97-AF65-F5344CB8AC3E}">
        <p14:creationId xmlns:p14="http://schemas.microsoft.com/office/powerpoint/2010/main" val="72172580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3ABEF-83A0-E17B-A0B7-C36122AC7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23804B9D-480D-FF2A-D922-934B5986F183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BD2E5-B9EA-63A7-EE21-8C191949FF80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F778FD-DE01-D52B-B6ED-56A659101737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Ne rien dire à mon enfant revient à lui laisser penser que j’accepte la vape ?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BE4C5DE8-309C-649F-3DAF-7689C2E0066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2052" name="Picture 4" descr="Tampon Chut - Appréciation scolaire / Enseignant + Ecole">
            <a:extLst>
              <a:ext uri="{FF2B5EF4-FFF2-40B4-BE49-F238E27FC236}">
                <a16:creationId xmlns:a16="http://schemas.microsoft.com/office/drawing/2014/main" id="{1B278971-433D-AFC1-04F8-87F15783C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424377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65857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8FC52-AB40-10DA-5D8F-0F1E7A215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E447F1BB-7719-5A17-85AB-D57463F1C1C5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C2D7C0-45AF-4C31-A902-61EDDFE2B88F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E94034-580D-58EF-0BC1-30175CDE6AAC}"/>
              </a:ext>
            </a:extLst>
          </p:cNvPr>
          <p:cNvSpPr/>
          <p:nvPr/>
        </p:nvSpPr>
        <p:spPr>
          <a:xfrm>
            <a:off x="57404" y="-30917"/>
            <a:ext cx="9140850" cy="1823698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Ne rien dire à mon enfant revient à lui laisser penser que j’accepte la vape ? 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29F28C-9865-9774-D718-018343238117}"/>
              </a:ext>
            </a:extLst>
          </p:cNvPr>
          <p:cNvSpPr txBox="1"/>
          <p:nvPr/>
        </p:nvSpPr>
        <p:spPr>
          <a:xfrm>
            <a:off x="209595" y="2733091"/>
            <a:ext cx="8544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dirty="0"/>
              <a:t>Une </a:t>
            </a:r>
            <a:r>
              <a:rPr lang="fr-FR" b="1" dirty="0">
                <a:solidFill>
                  <a:srgbClr val="C00000"/>
                </a:solidFill>
              </a:rPr>
              <a:t>absence de communication </a:t>
            </a:r>
            <a:r>
              <a:rPr lang="fr-FR" dirty="0"/>
              <a:t>ou d</a:t>
            </a:r>
            <a:r>
              <a:rPr lang="fr-FR" b="1" dirty="0">
                <a:solidFill>
                  <a:srgbClr val="C00000"/>
                </a:solidFill>
              </a:rPr>
              <a:t>e règle </a:t>
            </a:r>
            <a:r>
              <a:rPr lang="fr-FR" dirty="0"/>
              <a:t>peut être interprétée par un jeune comme une </a:t>
            </a:r>
            <a:r>
              <a:rPr lang="fr-FR" b="1" dirty="0">
                <a:solidFill>
                  <a:srgbClr val="C00000"/>
                </a:solidFill>
              </a:rPr>
              <a:t>forme d’acceptation implicite</a:t>
            </a:r>
            <a:r>
              <a:rPr lang="fr-FR" dirty="0"/>
              <a:t>.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On sait que les </a:t>
            </a:r>
            <a:r>
              <a:rPr lang="fr-FR" b="1" dirty="0">
                <a:solidFill>
                  <a:srgbClr val="C00000"/>
                </a:solidFill>
              </a:rPr>
              <a:t>discussions ouvertes et explicites </a:t>
            </a:r>
            <a:r>
              <a:rPr lang="fr-FR" dirty="0"/>
              <a:t>aident les adolescents à comprendre ce que leurs parents attendent d’eux, même si cela ne garantit pas qu’ils suivent toujours la règle, cela rend l’intention claire.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  <p:pic>
        <p:nvPicPr>
          <p:cNvPr id="3074" name="Picture 2" descr="Child having conversation adult : 19 mille images vectorielles de stock et  images vectorielles | Shutterstock">
            <a:extLst>
              <a:ext uri="{FF2B5EF4-FFF2-40B4-BE49-F238E27FC236}">
                <a16:creationId xmlns:a16="http://schemas.microsoft.com/office/drawing/2014/main" id="{40E1E3F5-D82F-79E8-1EFD-62C637597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381" y="4727540"/>
            <a:ext cx="3046989" cy="20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9187654-C517-594D-3C60-B269AD5C69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288" y="1547612"/>
            <a:ext cx="1924980" cy="93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5606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/>
          <p:nvPr/>
        </p:nvSpPr>
        <p:spPr>
          <a:xfrm>
            <a:off x="-153363" y="462455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C9CD71EE-90CF-8BEF-4003-F2851308878C}"/>
              </a:ext>
            </a:extLst>
          </p:cNvPr>
          <p:cNvSpPr txBox="1">
            <a:spLocks/>
          </p:cNvSpPr>
          <p:nvPr/>
        </p:nvSpPr>
        <p:spPr>
          <a:xfrm>
            <a:off x="129114" y="1739057"/>
            <a:ext cx="8885772" cy="500139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685800" rtl="0" eaLnBrk="1" latinLnBrk="0" hangingPunct="1">
              <a:spcBef>
                <a:spcPct val="20000"/>
              </a:spcBef>
              <a:buFont typeface="+mj-lt"/>
              <a:buNone/>
              <a:defRPr lang="fr-FR" sz="2800" b="0" i="0" u="none" strike="noStrike" kern="1200" baseline="30000">
                <a:solidFill>
                  <a:srgbClr val="34555B"/>
                </a:solidFill>
                <a:latin typeface="Sansation" panose="02000000000000000000" pitchFamily="2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rgbClr val="34555B"/>
                </a:solidFill>
                <a:latin typeface="Sansation" panose="02000000000000000000" pitchFamily="2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rgbClr val="91C4BE"/>
                </a:solidFill>
                <a:latin typeface="Sansation" panose="020000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rgbClr val="E4B2BF"/>
                </a:solidFill>
                <a:latin typeface="Sansation" panose="02000000000000000000" pitchFamily="2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rgbClr val="90C2E5"/>
                </a:solidFill>
                <a:latin typeface="Sansation" panose="02000000000000000000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dirty="0"/>
              <a:t>Anciennement appelé ANPAA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dirty="0"/>
              <a:t>Une association reconnue d’utilité publique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dirty="0"/>
              <a:t>Fondée en </a:t>
            </a:r>
            <a:r>
              <a:rPr lang="fr-FR" b="1" dirty="0"/>
              <a:t>1872 </a:t>
            </a:r>
            <a:r>
              <a:rPr lang="fr-FR" dirty="0"/>
              <a:t>par Louis Pasteur et Claude Bernard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dirty="0"/>
              <a:t>Au service des personnes touchées par des conduites </a:t>
            </a:r>
          </a:p>
          <a:p>
            <a:pPr algn="just"/>
            <a:r>
              <a:rPr lang="fr-FR" dirty="0"/>
              <a:t>         addictives et leur entourage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dirty="0"/>
              <a:t>Qui agit pour faire évoluer les opinions et la législation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FR" dirty="0"/>
          </a:p>
          <a:p>
            <a:pPr algn="just"/>
            <a:r>
              <a:rPr lang="fr-FR" dirty="0">
                <a:latin typeface="Sansation"/>
              </a:rPr>
              <a:t>L’association est agréée d’éducation populaire et association éducative complémentaire de l’Enseignement public, ce qui lui permet d’intervenir en milieu scolaire.</a:t>
            </a:r>
            <a:endParaRPr lang="fr-FR" dirty="0"/>
          </a:p>
          <a:p>
            <a:pPr algn="just"/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8CB5EA-7E7D-657F-B88A-30826A667453}"/>
              </a:ext>
            </a:extLst>
          </p:cNvPr>
          <p:cNvSpPr/>
          <p:nvPr/>
        </p:nvSpPr>
        <p:spPr>
          <a:xfrm>
            <a:off x="0" y="-1"/>
            <a:ext cx="6423949" cy="173905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Qui sommes-nous ? </a:t>
            </a:r>
          </a:p>
        </p:txBody>
      </p:sp>
    </p:spTree>
    <p:extLst>
      <p:ext uri="{BB962C8B-B14F-4D97-AF65-F5344CB8AC3E}">
        <p14:creationId xmlns:p14="http://schemas.microsoft.com/office/powerpoint/2010/main" val="429402414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15425-D982-CCCF-78F0-C1883939D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6F172B7F-78EE-6A87-E40E-2ED19CE6DC5D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3B9DCC-57AB-D7B0-8A14-45DD7372A260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E2B77D-2CD2-9FD5-D905-AC4E6F12F8BA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Je fume ou vapote , je ne peux donc pas interdire la vape à mon enfant ?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18457E2C-2C2B-A3B0-44E0-2D4904E4561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EFF5211-827F-A9CF-2847-048F7FC39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719" y="3741041"/>
            <a:ext cx="295656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953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D70B2-82F3-5D5A-E33B-255C60666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8CC7AE51-83D4-FDEE-9202-5E3B3453193A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1C561B-22D8-C88F-6482-54EE111A38CF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CF00B6-92BC-64A8-CF8A-5085D5AB3EE8}"/>
              </a:ext>
            </a:extLst>
          </p:cNvPr>
          <p:cNvSpPr/>
          <p:nvPr/>
        </p:nvSpPr>
        <p:spPr>
          <a:xfrm>
            <a:off x="0" y="160399"/>
            <a:ext cx="9022080" cy="170609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Je fume ou vapote , je ne peux donc pas interdire la vape à mon enfant ? »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4A74502-8BE7-62CE-7DF4-1E4F969221AE}"/>
              </a:ext>
            </a:extLst>
          </p:cNvPr>
          <p:cNvSpPr txBox="1"/>
          <p:nvPr/>
        </p:nvSpPr>
        <p:spPr>
          <a:xfrm>
            <a:off x="111760" y="2342134"/>
            <a:ext cx="89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rgbClr val="C00000"/>
                </a:solidFill>
              </a:rPr>
              <a:t>Les parents peuvent fixer des règles claires </a:t>
            </a:r>
            <a:r>
              <a:rPr lang="fr-FR" dirty="0"/>
              <a:t>pour leurs enfants même s’ils ont eux-mêmes fumé ou vapoté.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Reconnaître qu’on a ses propres comportements tout en expliquant pourquoi on veut protéger son enfant est </a:t>
            </a:r>
            <a:r>
              <a:rPr lang="fr-FR" b="1" dirty="0">
                <a:solidFill>
                  <a:srgbClr val="C00000"/>
                </a:solidFill>
              </a:rPr>
              <a:t>souvent plus crédible que de prétendre être « parfait ».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rgbClr val="C00000"/>
                </a:solidFill>
              </a:rPr>
              <a:t>« Parler de la vape ne donne pas envie d’essayer. 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« Dire “tu peux m’en parler même si c’est interdit” renforce la confiance. 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555A1D-CD94-07BC-FD93-F1DF63CD7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539" y="5107501"/>
            <a:ext cx="2625748" cy="17504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42BDA6E-8365-DAB8-E163-240829413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3520" y="1264706"/>
            <a:ext cx="1975093" cy="91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2813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D034F-C349-D1FF-C43E-EDB888E2C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FD20E8E3-B5FF-8CBE-3C6E-0D45AA7923F4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36CB56-42B4-C328-7A06-D612427459F8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7CC0EA-6C41-8366-34A4-8B1DD9EF3B5E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Un adolescent peut vapoter pour se sentir intégré dans un groupe?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2A083390-C990-A661-E714-F84DC348725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E09836E-F0E8-6347-A78E-0750AB83EE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635" y="3700604"/>
            <a:ext cx="4953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1070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1FE2F-B77E-BB20-E5A6-ABCA02BD5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B8E16F00-3D06-CB7A-57AB-E06DEB2FE7D1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A91B3E-7141-D1FE-DBE3-BDEDA54C173C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DD92B8-3B0F-F643-336F-8F6CB7EE1ED5}"/>
              </a:ext>
            </a:extLst>
          </p:cNvPr>
          <p:cNvSpPr/>
          <p:nvPr/>
        </p:nvSpPr>
        <p:spPr>
          <a:xfrm>
            <a:off x="0" y="0"/>
            <a:ext cx="8841131" cy="1793218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Un adolescent peut vapoter pour se sentir intégré dans un groupe? 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5FBB2EE-0830-ADF3-60AB-89A27542A44E}"/>
              </a:ext>
            </a:extLst>
          </p:cNvPr>
          <p:cNvSpPr txBox="1"/>
          <p:nvPr/>
        </p:nvSpPr>
        <p:spPr>
          <a:xfrm>
            <a:off x="447040" y="1943457"/>
            <a:ext cx="787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Plusieurs études montrent que </a:t>
            </a:r>
            <a:r>
              <a:rPr lang="fr-FR" b="1" dirty="0">
                <a:solidFill>
                  <a:srgbClr val="C00000"/>
                </a:solidFill>
              </a:rPr>
              <a:t>l’influence des pairs et l’attrait social </a:t>
            </a:r>
            <a:r>
              <a:rPr lang="fr-FR" dirty="0"/>
              <a:t>sont des motifs fréquents d’usage pour les adolescents, y compris pour le vapotage.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Ces produits peuvent être perçus comme une manière de </a:t>
            </a:r>
            <a:r>
              <a:rPr lang="fr-FR" b="1" dirty="0">
                <a:solidFill>
                  <a:srgbClr val="C00000"/>
                </a:solidFill>
              </a:rPr>
              <a:t>« faire comme les autres » ou d’être accepté dans un groupe</a:t>
            </a:r>
            <a:r>
              <a:rPr lang="fr-FR" dirty="0"/>
              <a:t>.</a:t>
            </a:r>
          </a:p>
        </p:txBody>
      </p:sp>
      <p:pic>
        <p:nvPicPr>
          <p:cNvPr id="4098" name="Picture 2" descr="Estime de soi - Thèmes - ciao.ch">
            <a:extLst>
              <a:ext uri="{FF2B5EF4-FFF2-40B4-BE49-F238E27FC236}">
                <a16:creationId xmlns:a16="http://schemas.microsoft.com/office/drawing/2014/main" id="{FC784BB5-3B5B-C2E6-D900-935B038CE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54" y="3654944"/>
            <a:ext cx="4272598" cy="320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317227C-FA4C-5E8F-7859-E7B27DBF9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913" y="924803"/>
            <a:ext cx="1943539" cy="94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35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247A-EE3D-C102-FE61-8C5E85DCC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5310D3E4-7ECE-28AF-DD9F-8996F6B3657C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DE8906-98B5-CB38-5B37-385EB076840E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21AB14-5E03-0D98-48C5-3515E750BEA2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La CE peut être un moyen pour un ado d’affirmer son identité.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86A142F3-D983-0E6D-D705-CFC59418DB8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5122" name="Picture 2" descr="Adolescence">
            <a:extLst>
              <a:ext uri="{FF2B5EF4-FFF2-40B4-BE49-F238E27FC236}">
                <a16:creationId xmlns:a16="http://schemas.microsoft.com/office/drawing/2014/main" id="{A7D556B1-C89C-4F16-4F78-AD052D895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676" y="3730106"/>
            <a:ext cx="2317124" cy="278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87752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5D599-C3FC-4EAD-24D9-ACF4C1A5A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CF26C672-7B0E-54EE-A726-975B45031F68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41E47D-AC46-625C-532D-D7967091E44D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4916BD-4E5B-4658-19B0-272D088EBFAB}"/>
              </a:ext>
            </a:extLst>
          </p:cNvPr>
          <p:cNvSpPr/>
          <p:nvPr/>
        </p:nvSpPr>
        <p:spPr>
          <a:xfrm>
            <a:off x="151434" y="0"/>
            <a:ext cx="8841131" cy="174204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La CE peut être un moyen pour un ado d’affirmer son identité. 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54E5F06-665D-DEFA-90E0-583F37A41340}"/>
              </a:ext>
            </a:extLst>
          </p:cNvPr>
          <p:cNvSpPr txBox="1"/>
          <p:nvPr/>
        </p:nvSpPr>
        <p:spPr>
          <a:xfrm>
            <a:off x="151434" y="2052320"/>
            <a:ext cx="88411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À l’adolescence, une grande partie du comportement est liée à la </a:t>
            </a:r>
            <a:r>
              <a:rPr lang="fr-FR" b="1" dirty="0">
                <a:solidFill>
                  <a:srgbClr val="C00000"/>
                </a:solidFill>
              </a:rPr>
              <a:t>construction d’une identité distincte de celle des parents.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Tester des comportements « différents » ou perçus comme « cool » fait partie de ce processus.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 La vape peut servir dans certains cas à exprimer une </a:t>
            </a:r>
            <a:r>
              <a:rPr lang="fr-FR" b="1" dirty="0">
                <a:solidFill>
                  <a:srgbClr val="C00000"/>
                </a:solidFill>
              </a:rPr>
              <a:t>forme d’indépendance ou d’appartenance à un « style ».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96CED5-EB8F-29DC-3618-4D4EBFF47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440" y="4497961"/>
            <a:ext cx="2199640" cy="21996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9A024B-3A6C-317B-53CA-1F6085B6E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075" y="1127760"/>
            <a:ext cx="1985486" cy="96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9190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DF448-634E-410D-F451-B68536B18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B0D85B06-C400-4E63-7F05-C639B6F2E53D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2F10E1-1916-F3E8-5662-2A38E496B318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4A3C0B-0454-9C29-0ED5-AB33638C8996}"/>
              </a:ext>
            </a:extLst>
          </p:cNvPr>
          <p:cNvSpPr/>
          <p:nvPr/>
        </p:nvSpPr>
        <p:spPr>
          <a:xfrm>
            <a:off x="151434" y="1295800"/>
            <a:ext cx="8841131" cy="2277211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Vapoter peut être une manière de transgresser les règles des adultes? »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FE73F395-98F4-BDE2-0E93-2950BBA869E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8649072-61CE-4BE5-916C-313835E22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720" y="4048759"/>
            <a:ext cx="2555240" cy="255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7744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73481-40CB-54BF-413C-4DF7B97C7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21D0A483-AA83-5CD4-2C82-02ACF3A311FE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79509A-8A55-D888-5F56-6BE1AC7B46A4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9B2310-2BAE-2B4F-1750-551C512BA6F5}"/>
              </a:ext>
            </a:extLst>
          </p:cNvPr>
          <p:cNvSpPr/>
          <p:nvPr/>
        </p:nvSpPr>
        <p:spPr>
          <a:xfrm>
            <a:off x="91440" y="160399"/>
            <a:ext cx="8901125" cy="16506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« Vapoter peut être une manière de transgresser les règles des adultes ? »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1A9F85D-E1C6-4B1A-B51D-D713ECE141B9}"/>
              </a:ext>
            </a:extLst>
          </p:cNvPr>
          <p:cNvSpPr txBox="1"/>
          <p:nvPr/>
        </p:nvSpPr>
        <p:spPr>
          <a:xfrm>
            <a:off x="274802" y="2273808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Pour beaucoup d’adolescents, le fait de faire quelque chose qui est </a:t>
            </a:r>
            <a:r>
              <a:rPr lang="fr-FR" b="1" dirty="0">
                <a:solidFill>
                  <a:srgbClr val="C00000"/>
                </a:solidFill>
              </a:rPr>
              <a:t>interdit ou déconseillé par les adultes peut être volontairement attractif.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Cela s’inscrit dans la </a:t>
            </a:r>
            <a:r>
              <a:rPr lang="fr-FR" b="1" dirty="0">
                <a:solidFill>
                  <a:srgbClr val="C00000"/>
                </a:solidFill>
              </a:rPr>
              <a:t>recherche d’autonomie, d’excitation ou de défi.</a:t>
            </a:r>
            <a:r>
              <a:rPr lang="fr-FR" dirty="0"/>
              <a:t> La transgression est un facteur bien connu dans la conduite à risque chez les jeunes.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759AF5-8FB4-B5B4-187B-A9CD59E7E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0" y="1245308"/>
            <a:ext cx="1984841" cy="96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0617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3BD99-2F8A-C6C1-56D2-EA5184711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2AAD1D75-666E-AFF6-C710-0663EE125B7B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9ABC91-2540-24D0-3FEA-A81876819B8D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D0627D-2202-BCE9-C127-3C9DFB48C7BC}"/>
              </a:ext>
            </a:extLst>
          </p:cNvPr>
          <p:cNvSpPr/>
          <p:nvPr/>
        </p:nvSpPr>
        <p:spPr>
          <a:xfrm>
            <a:off x="121437" y="-97141"/>
            <a:ext cx="8901125" cy="1432646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4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Pour conclure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4D265A7-244C-9F66-80A5-57E6B4C84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37" y="5428063"/>
            <a:ext cx="3081399" cy="126953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BF15C57-FB17-0C7A-0AA7-39934E77C79B}"/>
              </a:ext>
            </a:extLst>
          </p:cNvPr>
          <p:cNvSpPr txBox="1"/>
          <p:nvPr/>
        </p:nvSpPr>
        <p:spPr>
          <a:xfrm>
            <a:off x="3296951" y="5539985"/>
            <a:ext cx="3081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dirty="0"/>
              <a:t>Tarbes Association CASA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EAD307B-E6F2-D890-7E3C-2376A07F6B83}"/>
              </a:ext>
            </a:extLst>
          </p:cNvPr>
          <p:cNvSpPr txBox="1"/>
          <p:nvPr/>
        </p:nvSpPr>
        <p:spPr>
          <a:xfrm>
            <a:off x="32894" y="1133349"/>
            <a:ext cx="8901125" cy="4101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dirty="0"/>
              <a:t>Face à un produit addictif et conçu pour être consommé comme une sucrerie, </a:t>
            </a:r>
            <a:r>
              <a:rPr lang="fr-FR" b="1" dirty="0"/>
              <a:t>les adolescents ont besoin d’adultes informés et vigilants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>
              <a:buNone/>
            </a:pPr>
            <a:r>
              <a:rPr lang="fr-FR" dirty="0"/>
              <a:t>Nous pouvons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C00000"/>
                </a:solidFill>
              </a:rPr>
              <a:t>comprendre ce qui les attire,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C00000"/>
                </a:solidFill>
              </a:rPr>
              <a:t>poser un cadre clair,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C00000"/>
                </a:solidFill>
              </a:rPr>
              <a:t>et créer un espace où ils peuvent parler sans être jugés.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sz="1050" dirty="0"/>
          </a:p>
          <a:p>
            <a:pPr algn="ctr">
              <a:buNone/>
            </a:pPr>
            <a:r>
              <a:rPr lang="fr-FR" sz="2000" b="1" dirty="0"/>
              <a:t>La meilleure protection reste une relation de confiance.</a:t>
            </a:r>
          </a:p>
          <a:p>
            <a:pPr algn="ctr">
              <a:buNone/>
            </a:pPr>
            <a:endParaRPr lang="fr-FR" sz="1400" b="1" dirty="0"/>
          </a:p>
          <a:p>
            <a:pPr>
              <a:buNone/>
            </a:pPr>
            <a:r>
              <a:rPr lang="fr-FR" dirty="0"/>
              <a:t>Trois messages essentiels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La dépendance arrive vite.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Le dialogue est plus efficace que l’interdiction sèche.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Les parents ne sont pas seuls </a:t>
            </a:r>
            <a:r>
              <a:rPr lang="fr-FR" dirty="0"/>
              <a:t>: infirmières scolaires, prévention, associations, tous peuvent accompagner.</a:t>
            </a:r>
          </a:p>
        </p:txBody>
      </p:sp>
    </p:spTree>
    <p:extLst>
      <p:ext uri="{BB962C8B-B14F-4D97-AF65-F5344CB8AC3E}">
        <p14:creationId xmlns:p14="http://schemas.microsoft.com/office/powerpoint/2010/main" val="181367708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10B436-1E6F-0464-D31A-F649A02029A4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EF2220D-73B5-9CB9-6306-7687E60DA7AC}"/>
              </a:ext>
            </a:extLst>
          </p:cNvPr>
          <p:cNvGrpSpPr/>
          <p:nvPr/>
        </p:nvGrpSpPr>
        <p:grpSpPr>
          <a:xfrm>
            <a:off x="394212" y="1251210"/>
            <a:ext cx="8577660" cy="1660635"/>
            <a:chOff x="0" y="926910"/>
            <a:chExt cx="7736742" cy="1650803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16B9898-7776-E6D1-8C82-11817969B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33" r="22000"/>
            <a:stretch/>
          </p:blipFill>
          <p:spPr>
            <a:xfrm>
              <a:off x="6979970" y="1471341"/>
              <a:ext cx="756772" cy="1106372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17A54EF-3C4B-9C32-96A2-5198EC36A2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56" r="34222"/>
            <a:stretch/>
          </p:blipFill>
          <p:spPr>
            <a:xfrm>
              <a:off x="0" y="926910"/>
              <a:ext cx="784295" cy="1106372"/>
            </a:xfrm>
            <a:prstGeom prst="rect">
              <a:avLst/>
            </a:prstGeom>
            <a:solidFill>
              <a:schemeClr val="accent1">
                <a:alpha val="87000"/>
              </a:schemeClr>
            </a:solidFill>
          </p:spPr>
        </p:pic>
        <p:sp>
          <p:nvSpPr>
            <p:cNvPr id="6" name="Espace réservé du texte 3">
              <a:extLst>
                <a:ext uri="{FF2B5EF4-FFF2-40B4-BE49-F238E27FC236}">
                  <a16:creationId xmlns:a16="http://schemas.microsoft.com/office/drawing/2014/main" id="{A9C632EA-BF24-6178-1287-A1D9141A1F71}"/>
                </a:ext>
              </a:extLst>
            </p:cNvPr>
            <p:cNvSpPr txBox="1">
              <a:spLocks/>
            </p:cNvSpPr>
            <p:nvPr/>
          </p:nvSpPr>
          <p:spPr>
            <a:xfrm>
              <a:off x="784294" y="1382885"/>
              <a:ext cx="2492591" cy="2862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/>
            <a:lstStyle>
              <a:lvl1pPr marL="0" indent="0" algn="l" defTabSz="685800" rtl="0" eaLnBrk="1" latinLnBrk="0" hangingPunct="1">
                <a:spcBef>
                  <a:spcPct val="20000"/>
                </a:spcBef>
                <a:buFont typeface="+mj-lt"/>
                <a:buNone/>
                <a:defRPr lang="fr-FR" sz="2800" b="0" i="0" u="none" strike="noStrike" kern="1200" baseline="300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rgbClr val="91C4BE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rgbClr val="E4B2BF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rgbClr val="90C2E5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600" dirty="0"/>
                <a:t>Améliorer la santé </a:t>
              </a:r>
            </a:p>
          </p:txBody>
        </p:sp>
        <p:sp>
          <p:nvSpPr>
            <p:cNvPr id="7" name="Espace réservé du texte 3">
              <a:extLst>
                <a:ext uri="{FF2B5EF4-FFF2-40B4-BE49-F238E27FC236}">
                  <a16:creationId xmlns:a16="http://schemas.microsoft.com/office/drawing/2014/main" id="{B9055346-C8A8-9710-5ED1-69C8707942B8}"/>
                </a:ext>
              </a:extLst>
            </p:cNvPr>
            <p:cNvSpPr txBox="1">
              <a:spLocks/>
            </p:cNvSpPr>
            <p:nvPr/>
          </p:nvSpPr>
          <p:spPr>
            <a:xfrm>
              <a:off x="3276885" y="1375690"/>
              <a:ext cx="3154180" cy="31868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/>
            <a:lstStyle>
              <a:lvl1pPr marL="0" indent="0" algn="l" defTabSz="685800" rtl="0" eaLnBrk="1" latinLnBrk="0" hangingPunct="1">
                <a:spcBef>
                  <a:spcPct val="20000"/>
                </a:spcBef>
                <a:buFont typeface="+mj-lt"/>
                <a:buNone/>
                <a:defRPr lang="fr-FR" sz="2800" b="0" i="0" u="none" strike="noStrike" kern="1200" baseline="300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rgbClr val="91C4BE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rgbClr val="E4B2BF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rgbClr val="90C2E5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600" dirty="0"/>
                <a:t>en agissant sur </a:t>
              </a:r>
            </a:p>
            <a:p>
              <a:pPr algn="ctr"/>
              <a:endParaRPr lang="fr-FR" sz="3600" dirty="0"/>
            </a:p>
          </p:txBody>
        </p:sp>
        <p:sp>
          <p:nvSpPr>
            <p:cNvPr id="8" name="Espace réservé du texte 3">
              <a:extLst>
                <a:ext uri="{FF2B5EF4-FFF2-40B4-BE49-F238E27FC236}">
                  <a16:creationId xmlns:a16="http://schemas.microsoft.com/office/drawing/2014/main" id="{15FF2624-BC14-79DC-283F-0FAFB6F05E73}"/>
                </a:ext>
              </a:extLst>
            </p:cNvPr>
            <p:cNvSpPr txBox="1">
              <a:spLocks/>
            </p:cNvSpPr>
            <p:nvPr/>
          </p:nvSpPr>
          <p:spPr>
            <a:xfrm>
              <a:off x="784294" y="1681622"/>
              <a:ext cx="2492591" cy="28093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/>
            <a:lstStyle>
              <a:lvl1pPr marL="0" indent="0" algn="l" defTabSz="685800" rtl="0" eaLnBrk="1" latinLnBrk="0" hangingPunct="1">
                <a:spcBef>
                  <a:spcPct val="20000"/>
                </a:spcBef>
                <a:buFont typeface="+mj-lt"/>
                <a:buNone/>
                <a:defRPr lang="fr-FR" sz="2800" b="0" i="0" u="none" strike="noStrike" kern="1200" baseline="300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rgbClr val="91C4BE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rgbClr val="E4B2BF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rgbClr val="90C2E5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600" dirty="0"/>
                <a:t>les addictions </a:t>
              </a:r>
            </a:p>
            <a:p>
              <a:pPr algn="ctr"/>
              <a:endParaRPr lang="fr-FR" sz="3600" dirty="0"/>
            </a:p>
          </p:txBody>
        </p:sp>
        <p:sp>
          <p:nvSpPr>
            <p:cNvPr id="9" name="Espace réservé du texte 3">
              <a:extLst>
                <a:ext uri="{FF2B5EF4-FFF2-40B4-BE49-F238E27FC236}">
                  <a16:creationId xmlns:a16="http://schemas.microsoft.com/office/drawing/2014/main" id="{E8AFDCF0-C6A7-5043-FF58-46F2869CA892}"/>
                </a:ext>
              </a:extLst>
            </p:cNvPr>
            <p:cNvSpPr txBox="1">
              <a:spLocks/>
            </p:cNvSpPr>
            <p:nvPr/>
          </p:nvSpPr>
          <p:spPr>
            <a:xfrm>
              <a:off x="3276885" y="1694374"/>
              <a:ext cx="3154180" cy="26817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/>
            <a:lstStyle>
              <a:lvl1pPr marL="0" indent="0" algn="l" defTabSz="685800" rtl="0" eaLnBrk="1" latinLnBrk="0" hangingPunct="1">
                <a:spcBef>
                  <a:spcPct val="20000"/>
                </a:spcBef>
                <a:buFont typeface="+mj-lt"/>
                <a:buNone/>
                <a:defRPr lang="fr-FR" sz="2800" b="0" i="0" u="none" strike="noStrike" kern="1200" baseline="300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rgbClr val="34555B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rgbClr val="91C4BE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rgbClr val="E4B2BF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rgbClr val="90C2E5"/>
                  </a:solidFill>
                  <a:latin typeface="Sansation" panose="02000000000000000000" pitchFamily="2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600" dirty="0"/>
                <a:t>et leurs conséquences</a:t>
              </a:r>
            </a:p>
            <a:p>
              <a:pPr algn="ctr"/>
              <a:endParaRPr lang="fr-FR" sz="3600" dirty="0"/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8F80F028-E14C-E150-846B-4CF547CAD92F}"/>
              </a:ext>
            </a:extLst>
          </p:cNvPr>
          <p:cNvSpPr txBox="1"/>
          <p:nvPr/>
        </p:nvSpPr>
        <p:spPr>
          <a:xfrm>
            <a:off x="172128" y="2428245"/>
            <a:ext cx="7228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>
                <a:solidFill>
                  <a:srgbClr val="34555B"/>
                </a:solidFill>
                <a:latin typeface="Sansation" panose="02000000000000000000" pitchFamily="2" charset="0"/>
              </a:rPr>
              <a:t>Trois axes d’action:</a:t>
            </a:r>
            <a:endParaRPr lang="fr-FR" dirty="0">
              <a:solidFill>
                <a:srgbClr val="34555B"/>
              </a:solidFill>
              <a:latin typeface="Sansation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740250-6F41-7A5B-C410-9B13CD04C8E2}"/>
              </a:ext>
            </a:extLst>
          </p:cNvPr>
          <p:cNvSpPr/>
          <p:nvPr/>
        </p:nvSpPr>
        <p:spPr>
          <a:xfrm>
            <a:off x="1027307" y="3073617"/>
            <a:ext cx="7089386" cy="4930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Soin : accompagnement individuel des patients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C67E99-43CE-9305-5F34-F00FFFFE8253}"/>
              </a:ext>
            </a:extLst>
          </p:cNvPr>
          <p:cNvSpPr/>
          <p:nvPr/>
        </p:nvSpPr>
        <p:spPr>
          <a:xfrm>
            <a:off x="1027307" y="4171691"/>
            <a:ext cx="7089386" cy="4930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La Prévention : interventions collectives auprès du public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C0D7B7-E3D8-E08A-B6F5-1889CAAF9BC8}"/>
              </a:ext>
            </a:extLst>
          </p:cNvPr>
          <p:cNvSpPr/>
          <p:nvPr/>
        </p:nvSpPr>
        <p:spPr>
          <a:xfrm>
            <a:off x="1027307" y="5269764"/>
            <a:ext cx="7089386" cy="493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La Formation: professionnels de santé et autres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A19AF3-70A9-C043-7A9D-F7574CD6D294}"/>
              </a:ext>
            </a:extLst>
          </p:cNvPr>
          <p:cNvSpPr/>
          <p:nvPr/>
        </p:nvSpPr>
        <p:spPr>
          <a:xfrm>
            <a:off x="0" y="-54713"/>
            <a:ext cx="9141864" cy="1629389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Notre mission</a:t>
            </a:r>
          </a:p>
        </p:txBody>
      </p:sp>
    </p:spTree>
    <p:extLst>
      <p:ext uri="{BB962C8B-B14F-4D97-AF65-F5344CB8AC3E}">
        <p14:creationId xmlns:p14="http://schemas.microsoft.com/office/powerpoint/2010/main" val="134385729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D72E8-B5DF-0363-3A0C-504B1D48E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FDFE9729-58B8-5E4B-9780-BF54113A03E7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7B9BB3-60E4-0A7C-3740-BBB1C3A12DBA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6B2AC1-B4A5-7E04-7701-75220E6437A8}"/>
              </a:ext>
            </a:extLst>
          </p:cNvPr>
          <p:cNvSpPr txBox="1"/>
          <p:nvPr/>
        </p:nvSpPr>
        <p:spPr>
          <a:xfrm>
            <a:off x="5150734" y="6163587"/>
            <a:ext cx="3530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Source: www.cancer-environnement.fr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6180B8A-EE71-8410-D25B-4DB30285C025}"/>
              </a:ext>
            </a:extLst>
          </p:cNvPr>
          <p:cNvSpPr txBox="1"/>
          <p:nvPr/>
        </p:nvSpPr>
        <p:spPr>
          <a:xfrm>
            <a:off x="1347103" y="1662093"/>
            <a:ext cx="77042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En France, le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tabac tue encore 75 000 personnes 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chaque année (Santé publique France, 2023). </a:t>
            </a:r>
          </a:p>
          <a:p>
            <a:endParaRPr lang="fr-FR" sz="2000" dirty="0">
              <a:solidFill>
                <a:schemeClr val="bg1">
                  <a:lumMod val="50000"/>
                </a:schemeClr>
              </a:solidFill>
              <a:latin typeface="Arial Nova" panose="020B0504020202020204" pitchFamily="34" charset="0"/>
              <a:cs typeface="Aharoni" panose="02010803020104030203" pitchFamily="2" charset="-79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Chez les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adolescents de 17 ans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, la proportion de fumeurs quotidiens est passée de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25,1 % en 2017 à 15,6 % en 2022</a:t>
            </a:r>
            <a:r>
              <a:rPr lang="fr-FR" sz="2000" dirty="0">
                <a:solidFill>
                  <a:srgbClr val="C00000"/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  <a:cs typeface="Aharoni" panose="02010803020104030203" pitchFamily="2" charset="-79"/>
              </a:rPr>
              <a:t>(ESCAPAD, OFDT).</a:t>
            </a:r>
          </a:p>
          <a:p>
            <a:endParaRPr lang="fr-FR" sz="2000" dirty="0">
              <a:solidFill>
                <a:schemeClr val="bg1">
                  <a:lumMod val="50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En 2022,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6,2 % des adolescents de 17 ans en consommaient tous les jours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, contre 1,9 % cinq ans plus tôt. </a:t>
            </a:r>
          </a:p>
          <a:p>
            <a:endParaRPr lang="fr-FR" sz="2000" dirty="0">
              <a:solidFill>
                <a:schemeClr val="bg1">
                  <a:lumMod val="50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L’âge moyen de la première utilisation :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15 ans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.</a:t>
            </a:r>
          </a:p>
          <a:p>
            <a:endParaRPr lang="fr-FR" sz="2000" dirty="0">
              <a:solidFill>
                <a:schemeClr val="bg1">
                  <a:lumMod val="50000"/>
                </a:schemeClr>
              </a:solidFill>
              <a:latin typeface="Arial Nova" panose="020B05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Chez les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filles, l’usage 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a été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multiplié par six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Arial Nova" panose="020B05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1">
                  <a:lumMod val="50000"/>
                </a:schemeClr>
              </a:solidFill>
              <a:latin typeface="Arial Nova" panose="020B05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55C4BF-AB83-1B9B-CD23-214B292476E8}"/>
              </a:ext>
            </a:extLst>
          </p:cNvPr>
          <p:cNvSpPr/>
          <p:nvPr/>
        </p:nvSpPr>
        <p:spPr>
          <a:xfrm>
            <a:off x="264671" y="0"/>
            <a:ext cx="8416342" cy="147098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Quelques chiffres …</a:t>
            </a:r>
          </a:p>
        </p:txBody>
      </p:sp>
      <p:pic>
        <p:nvPicPr>
          <p:cNvPr id="13" name="Graphique 12" descr="Fumer avec un remplissage uni">
            <a:extLst>
              <a:ext uri="{FF2B5EF4-FFF2-40B4-BE49-F238E27FC236}">
                <a16:creationId xmlns:a16="http://schemas.microsoft.com/office/drawing/2014/main" id="{976639C3-0569-3B8F-1BD1-3FED30D2539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4666" y="1274685"/>
            <a:ext cx="762000" cy="762000"/>
          </a:xfrm>
          <a:prstGeom prst="rect">
            <a:avLst/>
          </a:prstGeom>
        </p:spPr>
      </p:pic>
      <p:pic>
        <p:nvPicPr>
          <p:cNvPr id="15" name="Graphique 14" descr="Groupe d’hommes avec un remplissage uni">
            <a:extLst>
              <a:ext uri="{FF2B5EF4-FFF2-40B4-BE49-F238E27FC236}">
                <a16:creationId xmlns:a16="http://schemas.microsoft.com/office/drawing/2014/main" id="{BDB4F3C2-FCEF-BED3-6ABC-A8C353A865C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9333" y="2514600"/>
            <a:ext cx="914400" cy="914400"/>
          </a:xfrm>
          <a:prstGeom prst="rect">
            <a:avLst/>
          </a:prstGeom>
        </p:spPr>
      </p:pic>
      <p:pic>
        <p:nvPicPr>
          <p:cNvPr id="17" name="Graphique 16" descr="Danser contour">
            <a:extLst>
              <a:ext uri="{FF2B5EF4-FFF2-40B4-BE49-F238E27FC236}">
                <a16:creationId xmlns:a16="http://schemas.microsoft.com/office/drawing/2014/main" id="{54EF0406-62EF-F573-945E-673E1218E6A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2485" y="3642360"/>
            <a:ext cx="914400" cy="9144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498A8C7-19E4-563B-8032-E02CA9D2E4D2}"/>
              </a:ext>
            </a:extLst>
          </p:cNvPr>
          <p:cNvSpPr/>
          <p:nvPr/>
        </p:nvSpPr>
        <p:spPr>
          <a:xfrm rot="20235944">
            <a:off x="375089" y="4652193"/>
            <a:ext cx="8934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ans</a:t>
            </a:r>
          </a:p>
        </p:txBody>
      </p:sp>
      <p:pic>
        <p:nvPicPr>
          <p:cNvPr id="20" name="Graphique 19" descr="Écolière contour">
            <a:extLst>
              <a:ext uri="{FF2B5EF4-FFF2-40B4-BE49-F238E27FC236}">
                <a16:creationId xmlns:a16="http://schemas.microsoft.com/office/drawing/2014/main" id="{47E4AA17-8C5E-ACE7-F8AF-A224FD421C9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778" y="50656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880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FB1C5-05FC-7B0C-DC5E-B657C96A4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EBAB9D35-98B1-C030-D388-E9B02797310C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AC8982-E26F-B5AE-1A1F-1B0F4C1DE789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E0CDCC-0147-B286-A409-8EC1DF636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219" y="4669991"/>
            <a:ext cx="4173781" cy="8864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F68D62B-163A-ABB3-44D8-C7D55A974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2716"/>
            <a:ext cx="5014118" cy="643633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109FAA3-5BBA-E709-0534-8C99A6C06C41}"/>
              </a:ext>
            </a:extLst>
          </p:cNvPr>
          <p:cNvSpPr txBox="1"/>
          <p:nvPr/>
        </p:nvSpPr>
        <p:spPr>
          <a:xfrm>
            <a:off x="4940767" y="5556458"/>
            <a:ext cx="313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Source: baromètre santé publique</a:t>
            </a:r>
          </a:p>
        </p:txBody>
      </p:sp>
    </p:spTree>
    <p:extLst>
      <p:ext uri="{BB962C8B-B14F-4D97-AF65-F5344CB8AC3E}">
        <p14:creationId xmlns:p14="http://schemas.microsoft.com/office/powerpoint/2010/main" val="261420603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70745-DA1C-1384-5417-8B16370A1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E6022937-3383-4E89-6BE3-48E7B335C985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58CC01-AFED-9116-68C9-319D4A36764C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18AE426-B951-2375-8355-DD953DF559FF}"/>
              </a:ext>
            </a:extLst>
          </p:cNvPr>
          <p:cNvSpPr txBox="1"/>
          <p:nvPr/>
        </p:nvSpPr>
        <p:spPr>
          <a:xfrm>
            <a:off x="0" y="5866604"/>
            <a:ext cx="8778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Source :  l’enquête nationale </a:t>
            </a:r>
            <a:r>
              <a:rPr lang="fr-FR" sz="1600" i="1" dirty="0" err="1"/>
              <a:t>EnCLASS</a:t>
            </a:r>
            <a:r>
              <a:rPr lang="fr-FR" sz="1600" i="1" dirty="0"/>
              <a:t> 2024 menée par l’Observatoire français des drogues et des tendances addictives (OFDT) auprès de ~11 000 élèves du secondaire </a:t>
            </a:r>
          </a:p>
          <a:p>
            <a:r>
              <a:rPr lang="fr-FR" sz="1600" i="1" dirty="0"/>
              <a:t>+ l’Académie nationale de médecine hors enquête </a:t>
            </a:r>
            <a:r>
              <a:rPr lang="fr-FR" sz="1600" i="1" dirty="0" err="1"/>
              <a:t>EnCLASS</a:t>
            </a:r>
            <a:endParaRPr lang="fr-FR" sz="1600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8F321C-C527-694E-B282-5C631A6920DE}"/>
              </a:ext>
            </a:extLst>
          </p:cNvPr>
          <p:cNvSpPr/>
          <p:nvPr/>
        </p:nvSpPr>
        <p:spPr>
          <a:xfrm>
            <a:off x="363829" y="0"/>
            <a:ext cx="8416342" cy="147098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Quelques chiffres …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D643824-D687-B4E3-271D-3DA77748E878}"/>
              </a:ext>
            </a:extLst>
          </p:cNvPr>
          <p:cNvSpPr txBox="1"/>
          <p:nvPr/>
        </p:nvSpPr>
        <p:spPr>
          <a:xfrm>
            <a:off x="363829" y="1726320"/>
            <a:ext cx="87780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≈ 19 % des collégiens</a:t>
            </a:r>
            <a:r>
              <a:rPr lang="fr-FR" sz="2000" dirty="0">
                <a:solidFill>
                  <a:srgbClr val="C00000"/>
                </a:solidFill>
                <a:latin typeface="Arial Nova" panose="020B0504020202020204" pitchFamily="34" charset="0"/>
              </a:rPr>
              <a:t> </a:t>
            </a:r>
            <a:r>
              <a:rPr lang="fr-FR" sz="2000" dirty="0">
                <a:latin typeface="Arial Nova" panose="020B0504020202020204" pitchFamily="34" charset="0"/>
              </a:rPr>
              <a:t>déclarent </a:t>
            </a:r>
            <a:r>
              <a:rPr lang="fr-FR" sz="2000" i="1" dirty="0">
                <a:latin typeface="Arial Nova" panose="020B0504020202020204" pitchFamily="34" charset="0"/>
              </a:rPr>
              <a:t>avoir déjà expérimenté</a:t>
            </a:r>
            <a:r>
              <a:rPr lang="fr-FR" sz="2000" dirty="0">
                <a:latin typeface="Arial Nova" panose="020B0504020202020204" pitchFamily="34" charset="0"/>
              </a:rPr>
              <a:t> la cigarette électronique (vapotage). </a:t>
            </a:r>
          </a:p>
          <a:p>
            <a:endParaRPr lang="fr-FR" sz="2000" dirty="0">
              <a:latin typeface="Arial Nova" panose="020B0504020202020204" pitchFamily="34" charset="0"/>
            </a:endParaRPr>
          </a:p>
          <a:p>
            <a:r>
              <a:rPr lang="fr-FR" sz="2000" dirty="0">
                <a:latin typeface="Arial Nova" panose="020B0504020202020204" pitchFamily="34" charset="0"/>
              </a:rPr>
              <a:t>Chez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les lycéens</a:t>
            </a:r>
            <a:r>
              <a:rPr lang="fr-FR" sz="2000" dirty="0">
                <a:latin typeface="Arial Nova" panose="020B0504020202020204" pitchFamily="34" charset="0"/>
              </a:rPr>
              <a:t>, ce taux d’expérimentation est encore plus élevé 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(≈ 46 %). </a:t>
            </a:r>
          </a:p>
          <a:p>
            <a:endParaRPr lang="fr-FR" sz="2000" dirty="0">
              <a:latin typeface="Arial Nova" panose="020B05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dirty="0">
                <a:latin typeface="Arial Nova" panose="020B0504020202020204" pitchFamily="34" charset="0"/>
              </a:rPr>
              <a:t>Cela signifie </a:t>
            </a:r>
            <a:r>
              <a:rPr lang="fr-FR" sz="2000" dirty="0">
                <a:solidFill>
                  <a:srgbClr val="C00000"/>
                </a:solidFill>
                <a:latin typeface="Arial Nova" panose="020B0504020202020204" pitchFamily="34" charset="0"/>
              </a:rPr>
              <a:t>qu’</a:t>
            </a:r>
            <a:r>
              <a:rPr lang="fr-FR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un collégien sur cinq a déjà essayé la vape</a:t>
            </a:r>
            <a:r>
              <a:rPr lang="fr-FR" sz="2000" dirty="0">
                <a:latin typeface="Arial Nova" panose="020B0504020202020204" pitchFamily="34" charset="0"/>
              </a:rPr>
              <a:t>, bien davantage que pour les cigarettes traditionnelles.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2000" dirty="0">
              <a:latin typeface="Arial Nova" panose="020B05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rgbClr val="C00000"/>
                </a:solidFill>
              </a:rPr>
              <a:t>En 2022 environ 1 collégien sur 10 avait déjà essayé une puff</a:t>
            </a:r>
            <a:r>
              <a:rPr lang="fr-FR" sz="2000" dirty="0"/>
              <a:t>, et qu’</a:t>
            </a:r>
            <a:r>
              <a:rPr lang="fr-FR" sz="2000" b="1" dirty="0"/>
              <a:t>≈ 28 % des jeunes utilisateurs d’e‑cigarette avaient commencé par une puff</a:t>
            </a:r>
            <a:endParaRPr lang="fr-FR" sz="20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84792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00DFD-9DC9-7A4B-8BE1-C534D4B55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C74B16E8-F2F2-FB0B-1947-9800FB706F38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82B51E-6DAA-C7C7-040A-DC4E6F170201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65BAC6B-90ED-9B65-CBC9-2D94E638F645}"/>
              </a:ext>
            </a:extLst>
          </p:cNvPr>
          <p:cNvSpPr txBox="1"/>
          <p:nvPr/>
        </p:nvSpPr>
        <p:spPr>
          <a:xfrm>
            <a:off x="0" y="6201517"/>
            <a:ext cx="2953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Source: www.cancerenvironnement.fr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C6DE2E-FF01-A426-0B33-0E1F6C548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31386"/>
            <a:ext cx="9144000" cy="336487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1D9F03-E7DF-61B7-4B33-02F7AEE351E7}"/>
              </a:ext>
            </a:extLst>
          </p:cNvPr>
          <p:cNvSpPr/>
          <p:nvPr/>
        </p:nvSpPr>
        <p:spPr>
          <a:xfrm>
            <a:off x="363829" y="-2451"/>
            <a:ext cx="8416342" cy="124776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CE </a:t>
            </a:r>
          </a:p>
        </p:txBody>
      </p:sp>
    </p:spTree>
    <p:extLst>
      <p:ext uri="{BB962C8B-B14F-4D97-AF65-F5344CB8AC3E}">
        <p14:creationId xmlns:p14="http://schemas.microsoft.com/office/powerpoint/2010/main" val="386037782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5DCCE-D7F5-65F3-95E9-BFC680A3E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8C688D49-C954-3341-80CC-0798D1F8C8C2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6696A5-DE00-35EB-6231-9DEA43F64379}"/>
              </a:ext>
            </a:extLst>
          </p:cNvPr>
          <p:cNvSpPr/>
          <p:nvPr/>
        </p:nvSpPr>
        <p:spPr>
          <a:xfrm>
            <a:off x="6378350" y="42612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D482F6-15CB-138B-4D95-0942A8C0242B}"/>
              </a:ext>
            </a:extLst>
          </p:cNvPr>
          <p:cNvSpPr/>
          <p:nvPr/>
        </p:nvSpPr>
        <p:spPr>
          <a:xfrm>
            <a:off x="0" y="1518934"/>
            <a:ext cx="8841131" cy="1632037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36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CE , c’est que de la vapeur d’eau ?  </a:t>
            </a:r>
          </a:p>
        </p:txBody>
      </p:sp>
      <p:pic>
        <p:nvPicPr>
          <p:cNvPr id="5" name="Graphique 4" descr="Aide avec un remplissage uni">
            <a:extLst>
              <a:ext uri="{FF2B5EF4-FFF2-40B4-BE49-F238E27FC236}">
                <a16:creationId xmlns:a16="http://schemas.microsoft.com/office/drawing/2014/main" id="{4D170F62-AB63-BA75-7A43-3A6540FD3F3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915" y="254001"/>
            <a:ext cx="1188411" cy="11884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ED53A60-D62A-2356-4DA0-1208D67E1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153" y="3439324"/>
            <a:ext cx="4488823" cy="29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71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20263-BC4F-470B-71D5-976587837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05016F70-CB51-9F87-1EAF-A2B91A36A492}"/>
              </a:ext>
            </a:extLst>
          </p:cNvPr>
          <p:cNvSpPr txBox="1"/>
          <p:nvPr/>
        </p:nvSpPr>
        <p:spPr>
          <a:xfrm>
            <a:off x="1347103" y="160399"/>
            <a:ext cx="5759532" cy="1084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4500" b="0" i="0" u="none" strike="noStrike" kern="1200" cap="none" spc="0" normalizeH="0" baseline="0" noProof="0" dirty="0">
              <a:ln w="28575">
                <a:solidFill>
                  <a:schemeClr val="accent3">
                    <a:lumMod val="75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uLnTx/>
              <a:uFillTx/>
              <a:latin typeface="Berlin Sans FB Demi" panose="020E0802020502020306" pitchFamily="34" charset="0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13F33F-4655-A44C-FFD6-9E4C3845AA57}"/>
              </a:ext>
            </a:extLst>
          </p:cNvPr>
          <p:cNvSpPr/>
          <p:nvPr/>
        </p:nvSpPr>
        <p:spPr>
          <a:xfrm>
            <a:off x="5946610" y="377497"/>
            <a:ext cx="2763514" cy="2459116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F7EE58-4B3D-00E7-408E-17758CD9B19E}"/>
              </a:ext>
            </a:extLst>
          </p:cNvPr>
          <p:cNvSpPr/>
          <p:nvPr/>
        </p:nvSpPr>
        <p:spPr>
          <a:xfrm>
            <a:off x="-291109" y="-114964"/>
            <a:ext cx="7875931" cy="1446745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shade val="95000"/>
                <a:satMod val="105000"/>
                <a:alpha val="77000"/>
              </a:schemeClr>
            </a:solidFill>
          </a:ln>
          <a:effectLst>
            <a:outerShdw blurRad="40000" dist="20000" dir="14940000" rotWithShape="0">
              <a:srgbClr val="000000">
                <a:alpha val="38000"/>
              </a:srgbClr>
            </a:outerShdw>
            <a:reflection blurRad="1270000" endPos="65000" dist="50800" dir="5400000" sy="-100000" algn="bl" rotWithShape="0"/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2800" dirty="0">
                <a:ln w="28575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Berlin Sans FB Demi" panose="020E0802020502020306" pitchFamily="34" charset="0"/>
                <a:ea typeface="Arial Unicode MS" panose="020B0604020202020204" charset="-122"/>
                <a:cs typeface="Arial Unicode MS" panose="020B0604020202020204" charset="-122"/>
              </a:rPr>
              <a:t>La CE , c’est que de la vapeur d’eau ?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D3731E3-FBEF-0D42-6012-4B98117DF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80157">
            <a:off x="6808541" y="291104"/>
            <a:ext cx="2060848" cy="95308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4B935D9-19F2-257C-2DBA-58627EA9CDDE}"/>
              </a:ext>
            </a:extLst>
          </p:cNvPr>
          <p:cNvSpPr txBox="1"/>
          <p:nvPr/>
        </p:nvSpPr>
        <p:spPr>
          <a:xfrm>
            <a:off x="0" y="1066733"/>
            <a:ext cx="922528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dirty="0"/>
              <a:t>Des études encore limitées</a:t>
            </a:r>
          </a:p>
          <a:p>
            <a:r>
              <a:rPr lang="fr-FR" dirty="0"/>
              <a:t>Peu d’études fiables (petits échantillons, résultats contradictoires, pas de recul long terme).</a:t>
            </a:r>
            <a:br>
              <a:rPr lang="fr-FR" dirty="0"/>
            </a:br>
            <a:endParaRPr lang="fr-FR" dirty="0"/>
          </a:p>
          <a:p>
            <a:r>
              <a:rPr lang="fr-FR" b="1" dirty="0">
                <a:solidFill>
                  <a:srgbClr val="C00000"/>
                </a:solidFill>
              </a:rPr>
              <a:t>Propylène glycol &amp; glycérol</a:t>
            </a:r>
          </a:p>
          <a:p>
            <a:r>
              <a:rPr lang="fr-FR" b="1" dirty="0"/>
              <a:t>Propylène glycol : pas de toxicité connue à courte durée (à 60°C). </a:t>
            </a:r>
          </a:p>
          <a:p>
            <a:r>
              <a:rPr lang="fr-FR" b="1" dirty="0"/>
              <a:t>Glycérol : substances toxiques surtout au-delà de 250°C.</a:t>
            </a:r>
            <a:br>
              <a:rPr lang="fr-FR" b="1" dirty="0"/>
            </a:br>
            <a:endParaRPr lang="fr-FR" b="1" dirty="0"/>
          </a:p>
          <a:p>
            <a:r>
              <a:rPr lang="fr-FR" b="1" dirty="0"/>
              <a:t>Métaux lourds dans certains e-liquides</a:t>
            </a:r>
          </a:p>
          <a:p>
            <a:r>
              <a:rPr lang="fr-FR" dirty="0"/>
              <a:t>Présence détectée : </a:t>
            </a:r>
            <a:r>
              <a:rPr lang="fr-FR" b="1" dirty="0">
                <a:solidFill>
                  <a:srgbClr val="C00000"/>
                </a:solidFill>
              </a:rPr>
              <a:t>cadmium, plomb, nickel, cuivre, arsenic, chrome</a:t>
            </a:r>
            <a:r>
              <a:rPr lang="fr-FR" dirty="0">
                <a:solidFill>
                  <a:srgbClr val="C00000"/>
                </a:solidFill>
              </a:rPr>
              <a:t>. </a:t>
            </a:r>
          </a:p>
          <a:p>
            <a:r>
              <a:rPr lang="fr-FR" dirty="0"/>
              <a:t>→ Mais </a:t>
            </a:r>
            <a:r>
              <a:rPr lang="fr-FR" b="1" dirty="0"/>
              <a:t>en </a:t>
            </a:r>
            <a:r>
              <a:rPr lang="fr-FR" b="1" dirty="0">
                <a:solidFill>
                  <a:srgbClr val="C00000"/>
                </a:solidFill>
              </a:rPr>
              <a:t>dessous des seuils réglementaires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>
              <a:buNone/>
            </a:pPr>
            <a:r>
              <a:rPr lang="fr-FR" b="1" dirty="0"/>
              <a:t>La “vapeur” n’est pas neutre</a:t>
            </a:r>
          </a:p>
          <a:p>
            <a:r>
              <a:rPr lang="fr-FR" dirty="0"/>
              <a:t>L’aérosol contient : </a:t>
            </a:r>
            <a:r>
              <a:rPr lang="fr-FR" b="1" dirty="0"/>
              <a:t>formaldéhyde, acétaldéhyde, acroléine, toluène, nitrosamines</a:t>
            </a:r>
            <a:r>
              <a:rPr lang="fr-FR" dirty="0"/>
              <a:t>. </a:t>
            </a:r>
          </a:p>
          <a:p>
            <a:r>
              <a:rPr lang="fr-FR" dirty="0"/>
              <a:t>→ </a:t>
            </a:r>
            <a:r>
              <a:rPr lang="fr-FR" b="1" dirty="0"/>
              <a:t>9 à 450 fois moins toxique</a:t>
            </a:r>
            <a:r>
              <a:rPr lang="fr-FR" dirty="0"/>
              <a:t> que la fumée de cigarette.</a:t>
            </a:r>
            <a:br>
              <a:rPr lang="fr-FR" dirty="0"/>
            </a:br>
            <a:endParaRPr lang="fr-FR" dirty="0"/>
          </a:p>
          <a:p>
            <a:pPr>
              <a:buNone/>
            </a:pPr>
            <a:r>
              <a:rPr lang="fr-FR" b="1" dirty="0"/>
              <a:t>Autres substances chimiques</a:t>
            </a:r>
          </a:p>
          <a:p>
            <a:r>
              <a:rPr lang="fr-FR" dirty="0"/>
              <a:t>Diacétyle, plomb, arsenic, nickel, chrome… </a:t>
            </a:r>
          </a:p>
          <a:p>
            <a:r>
              <a:rPr lang="fr-FR" b="1" dirty="0"/>
              <a:t>Réglementés par les normes AFNOR</a:t>
            </a:r>
            <a:r>
              <a:rPr lang="fr-FR" dirty="0"/>
              <a:t>.</a:t>
            </a:r>
            <a:br>
              <a:rPr lang="fr-FR" dirty="0"/>
            </a:br>
            <a:r>
              <a:rPr lang="fr-FR" dirty="0"/>
              <a:t> </a:t>
            </a:r>
          </a:p>
          <a:p>
            <a:r>
              <a:rPr lang="fr-FR" b="1" dirty="0"/>
              <a:t>→ Effets à long terme encore mal connus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05626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COUVERTURE">
  <a:themeElements>
    <a:clrScheme name="Association Addictions France">
      <a:dk1>
        <a:srgbClr val="515151"/>
      </a:dk1>
      <a:lt1>
        <a:srgbClr val="515151"/>
      </a:lt1>
      <a:dk2>
        <a:srgbClr val="FFFFFF"/>
      </a:dk2>
      <a:lt2>
        <a:srgbClr val="FFFFFF"/>
      </a:lt2>
      <a:accent1>
        <a:srgbClr val="515151"/>
      </a:accent1>
      <a:accent2>
        <a:srgbClr val="90C2E5"/>
      </a:accent2>
      <a:accent3>
        <a:srgbClr val="91C4BE"/>
      </a:accent3>
      <a:accent4>
        <a:srgbClr val="E4B2BF"/>
      </a:accent4>
      <a:accent5>
        <a:srgbClr val="EEE757"/>
      </a:accent5>
      <a:accent6>
        <a:srgbClr val="2D5357"/>
      </a:accent6>
      <a:hlink>
        <a:srgbClr val="59A69D"/>
      </a:hlink>
      <a:folHlink>
        <a:srgbClr val="C96680"/>
      </a:folHlink>
    </a:clrScheme>
    <a:fontScheme name="Sansation">
      <a:majorFont>
        <a:latin typeface="Sansation"/>
        <a:ea typeface=""/>
        <a:cs typeface=""/>
      </a:majorFont>
      <a:minorFont>
        <a:latin typeface="Sansatio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UVERTURE">
  <a:themeElements>
    <a:clrScheme name="Association Addictions France">
      <a:dk1>
        <a:srgbClr val="515151"/>
      </a:dk1>
      <a:lt1>
        <a:srgbClr val="515151"/>
      </a:lt1>
      <a:dk2>
        <a:srgbClr val="FFFFFF"/>
      </a:dk2>
      <a:lt2>
        <a:srgbClr val="FFFFFF"/>
      </a:lt2>
      <a:accent1>
        <a:srgbClr val="515151"/>
      </a:accent1>
      <a:accent2>
        <a:srgbClr val="90C2E5"/>
      </a:accent2>
      <a:accent3>
        <a:srgbClr val="91C4BE"/>
      </a:accent3>
      <a:accent4>
        <a:srgbClr val="E4B2BF"/>
      </a:accent4>
      <a:accent5>
        <a:srgbClr val="EEE757"/>
      </a:accent5>
      <a:accent6>
        <a:srgbClr val="2D5357"/>
      </a:accent6>
      <a:hlink>
        <a:srgbClr val="59A69D"/>
      </a:hlink>
      <a:folHlink>
        <a:srgbClr val="C96680"/>
      </a:folHlink>
    </a:clrScheme>
    <a:fontScheme name="Sansation">
      <a:majorFont>
        <a:latin typeface="Sansation"/>
        <a:ea typeface=""/>
        <a:cs typeface=""/>
      </a:majorFont>
      <a:minorFont>
        <a:latin typeface="Sansatio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AssociationAddictionsFrance">
  <a:themeElements>
    <a:clrScheme name="Association Addictions France">
      <a:dk1>
        <a:srgbClr val="515151"/>
      </a:dk1>
      <a:lt1>
        <a:srgbClr val="515151"/>
      </a:lt1>
      <a:dk2>
        <a:srgbClr val="FFFFFF"/>
      </a:dk2>
      <a:lt2>
        <a:srgbClr val="FFFFFF"/>
      </a:lt2>
      <a:accent1>
        <a:srgbClr val="515151"/>
      </a:accent1>
      <a:accent2>
        <a:srgbClr val="90C2E5"/>
      </a:accent2>
      <a:accent3>
        <a:srgbClr val="91C4BE"/>
      </a:accent3>
      <a:accent4>
        <a:srgbClr val="E4B2BF"/>
      </a:accent4>
      <a:accent5>
        <a:srgbClr val="EEE757"/>
      </a:accent5>
      <a:accent6>
        <a:srgbClr val="2D5357"/>
      </a:accent6>
      <a:hlink>
        <a:srgbClr val="59A69D"/>
      </a:hlink>
      <a:folHlink>
        <a:srgbClr val="C96680"/>
      </a:folHlink>
    </a:clrScheme>
    <a:fontScheme name="Sansation">
      <a:majorFont>
        <a:latin typeface="Ebrima"/>
        <a:ea typeface=""/>
        <a:cs typeface=""/>
      </a:majorFont>
      <a:minorFont>
        <a:latin typeface="Ebr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14018EE442A4FA489FCFB1127A446" ma:contentTypeVersion="15" ma:contentTypeDescription="Crée un document." ma:contentTypeScope="" ma:versionID="ab0e49379b06882848214a6c6512dc7d">
  <xsd:schema xmlns:xsd="http://www.w3.org/2001/XMLSchema" xmlns:xs="http://www.w3.org/2001/XMLSchema" xmlns:p="http://schemas.microsoft.com/office/2006/metadata/properties" xmlns:ns2="316b5a79-1f91-4095-b484-583f769437c5" xmlns:ns3="e01dbfa8-877d-43ed-a5b6-94a3e4f6fa4b" xmlns:ns4="febad121-e51e-4b04-ac3f-7308c0435f93" targetNamespace="http://schemas.microsoft.com/office/2006/metadata/properties" ma:root="true" ma:fieldsID="47f4bcb5446e1d5ce8e7bc05340c9249" ns2:_="" ns3:_="" ns4:_="">
    <xsd:import namespace="316b5a79-1f91-4095-b484-583f769437c5"/>
    <xsd:import namespace="e01dbfa8-877d-43ed-a5b6-94a3e4f6fa4b"/>
    <xsd:import namespace="febad121-e51e-4b04-ac3f-7308c0435f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b5a79-1f91-4095-b484-583f769437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d764bb36-2b6e-4837-9d40-5eb7982c55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dbfa8-877d-43ed-a5b6-94a3e4f6fa4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bad121-e51e-4b04-ac3f-7308c0435f93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12d40a8-29a5-4a13-a0fb-a15c92cd3374}" ma:internalName="TaxCatchAll" ma:showField="CatchAllData" ma:web="febad121-e51e-4b04-ac3f-7308c0435f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6b5a79-1f91-4095-b484-583f769437c5">
      <Terms xmlns="http://schemas.microsoft.com/office/infopath/2007/PartnerControls"/>
    </lcf76f155ced4ddcb4097134ff3c332f>
    <TaxCatchAll xmlns="febad121-e51e-4b04-ac3f-7308c0435f93" xsi:nil="true"/>
  </documentManagement>
</p:properties>
</file>

<file path=customXml/itemProps1.xml><?xml version="1.0" encoding="utf-8"?>
<ds:datastoreItem xmlns:ds="http://schemas.openxmlformats.org/officeDocument/2006/customXml" ds:itemID="{D9B9F0DD-3BAB-49B9-BE96-F50E7BB294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b5a79-1f91-4095-b484-583f769437c5"/>
    <ds:schemaRef ds:uri="e01dbfa8-877d-43ed-a5b6-94a3e4f6fa4b"/>
    <ds:schemaRef ds:uri="febad121-e51e-4b04-ac3f-7308c0435f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233BB1-4ACB-4312-9E5B-653731F9CD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2863EE-FFC0-4FD6-B42F-B3A8570AF059}">
  <ds:schemaRefs>
    <ds:schemaRef ds:uri="http://schemas.microsoft.com/office/2006/metadata/properties"/>
    <ds:schemaRef ds:uri="http://schemas.microsoft.com/office/infopath/2007/PartnerControls"/>
    <ds:schemaRef ds:uri="316b5a79-1f91-4095-b484-583f769437c5"/>
    <ds:schemaRef ds:uri="febad121-e51e-4b04-ac3f-7308c0435f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3385</TotalTime>
  <Words>2062</Words>
  <Application>Microsoft Office PowerPoint</Application>
  <PresentationFormat>Affichage à l'écran (4:3)</PresentationFormat>
  <Paragraphs>240</Paragraphs>
  <Slides>28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28</vt:i4>
      </vt:variant>
    </vt:vector>
  </HeadingPairs>
  <TitlesOfParts>
    <vt:vector size="40" baseType="lpstr">
      <vt:lpstr>Arial</vt:lpstr>
      <vt:lpstr>Arial Nova</vt:lpstr>
      <vt:lpstr>Arial Unicode MS</vt:lpstr>
      <vt:lpstr>Berlin Sans FB Demi</vt:lpstr>
      <vt:lpstr>Calibri</vt:lpstr>
      <vt:lpstr>Ebrima</vt:lpstr>
      <vt:lpstr>Sansation</vt:lpstr>
      <vt:lpstr>Sansation Light</vt:lpstr>
      <vt:lpstr>Wingdings</vt:lpstr>
      <vt:lpstr>COUVERTURE</vt:lpstr>
      <vt:lpstr>1_COUVERTURE</vt:lpstr>
      <vt:lpstr>ThèmeAssociationAddictionsFrance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Meyrieu Flora</dc:creator>
  <cp:lastModifiedBy>LEFEVRE Marina</cp:lastModifiedBy>
  <cp:revision>459</cp:revision>
  <dcterms:created xsi:type="dcterms:W3CDTF">2016-06-10T13:29:00Z</dcterms:created>
  <dcterms:modified xsi:type="dcterms:W3CDTF">2026-04-09T08:16:41Z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0x010100E6314018EE442A4FA489FCFB1127A446</vt:lpwstr>
  </property>
  <property fmtid="{D5CDD505-2E9C-101B-9397-08002B2CF9AE}" pid="3" name="Order">
    <vt:r8>362400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KSOProductBuildVer">
    <vt:lpwstr>1036-11.2.0.10200</vt:lpwstr>
  </property>
  <property fmtid="{D5CDD505-2E9C-101B-9397-08002B2CF9AE}" pid="9" name="MediaServiceImageTags">
    <vt:lpwstr/>
  </property>
</Properties>
</file>